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340" r:id="rId2"/>
    <p:sldId id="256" r:id="rId3"/>
    <p:sldId id="341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42" r:id="rId16"/>
    <p:sldId id="268" r:id="rId17"/>
    <p:sldId id="343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44" r:id="rId56"/>
    <p:sldId id="306" r:id="rId57"/>
    <p:sldId id="345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46" r:id="rId70"/>
    <p:sldId id="320" r:id="rId71"/>
    <p:sldId id="321" r:id="rId72"/>
    <p:sldId id="322" r:id="rId73"/>
    <p:sldId id="347" r:id="rId74"/>
    <p:sldId id="323" r:id="rId75"/>
    <p:sldId id="324" r:id="rId76"/>
    <p:sldId id="325" r:id="rId77"/>
    <p:sldId id="326" r:id="rId78"/>
    <p:sldId id="348" r:id="rId79"/>
    <p:sldId id="327" r:id="rId80"/>
    <p:sldId id="328" r:id="rId81"/>
    <p:sldId id="329" r:id="rId82"/>
    <p:sldId id="330" r:id="rId83"/>
    <p:sldId id="331" r:id="rId84"/>
    <p:sldId id="349" r:id="rId85"/>
    <p:sldId id="332" r:id="rId86"/>
    <p:sldId id="333" r:id="rId87"/>
    <p:sldId id="334" r:id="rId88"/>
    <p:sldId id="335" r:id="rId89"/>
    <p:sldId id="336" r:id="rId90"/>
    <p:sldId id="337" r:id="rId91"/>
    <p:sldId id="338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82"/>
  </p:normalViewPr>
  <p:slideViewPr>
    <p:cSldViewPr snapToGrid="0" snapToObjects="1">
      <p:cViewPr varScale="1">
        <p:scale>
          <a:sx n="117" d="100"/>
          <a:sy n="117" d="100"/>
        </p:scale>
        <p:origin x="176" y="1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43937-9B34-6640-89C3-8E67ACF607AA}" type="datetimeFigureOut">
              <a:rPr lang="pl-PL" smtClean="0"/>
              <a:t>17.12.2025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76EC0-3A85-3843-A567-FF7A29B08A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630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8966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MAKER, En-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sembl's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system, and the NCBI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 initio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RNA-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enforce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sembl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regulatory regions,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synthesize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699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essence,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linguistics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,"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ancestral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divergence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narratives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851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dozens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troduces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enormous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di er in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transpositions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obscure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orthologous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challenge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resembles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chapters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712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MAUVE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pioneered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whole-genome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collinear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LCBs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MAUVE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synteny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breakpoints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bacterial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small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eukaryotic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phrases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manuscripts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chapter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order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dramatically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7213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vertebrate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Cactus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ProgressiveCactus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phylogeny-aware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progressively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ancestral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Cactus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family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manuscripts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intermediates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UCSC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1401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central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orthologs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paralogs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EggNOG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OrthoFinder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map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orthologs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forming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Paralog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10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olfactory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receptors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detoxi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enzymes|which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family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ngerprint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7567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Synteny|the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chromosomes|provides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Syntenic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synteny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MCScanX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synteny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neighborhoods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order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ancestral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8582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synonymous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synonymous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ratio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1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neutrality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substitution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PAML,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HyPhy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ne-grained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ary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punctuation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9293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modeling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branch-site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site-wise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ratio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population-level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strengthens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pathogens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enzymes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diet,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147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5A464-EC0D-AC06-33E8-269D85285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5BF530E-CE42-7330-D2CE-8CF662FAC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CAE1719-5667-7DCD-E0D0-35B94A21D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C3F0C56-465D-75ED-C690-13963E1BD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37760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tree-building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modern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phylogenetics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orthologous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concatenated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supermatrices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coalescent-based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reconciliation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resolution,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life"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unprecedented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1196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translocations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Break-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mathematically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scenarios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permuta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permutation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dramatic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karyotype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reshaping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82871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idea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ref-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population-level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highlights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lineage-speci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derstand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not as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9218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DNA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gene-level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Just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layout in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recombination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susceptibility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5736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 bp,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encompassing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translocations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alter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role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Many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renovations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."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8275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discordant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for CNV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development,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From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knobs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5916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 es and SVIM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high resolution.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SV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invisible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-resolution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high-de 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panoramic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22031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EE15-8940-788D-C605-5B0273FF5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3360FAF-8158-4BB7-5574-E2844A54C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D972786F-1B50-1C6A-64D4-02F0B5C52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 es and SVIM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high resolution.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SV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invisible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equivalent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replacing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-resolution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high-de 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panoramic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A45589A-6220-60C3-6C23-D274215432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3450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elements|including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retrotransposons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DNA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major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proliferation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themselves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occasion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\travelers,"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neighborhoods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rewriting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plan. Mobile element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challenge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46499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88A0B-4C32-CAF4-93B6-BF424A85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B4B44115-7DA3-CB44-CAA9-F8658641D2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6402291-70F7-112C-F9F2-E695290AD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elements|including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retrotransposons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DNA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constitute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major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proliferation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themselves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occasion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\travelers,"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neighborhoods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rewriting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plan. Mobile element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challenge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component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4440FEC-642C-BCF4-8D6D-151BB8CD0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327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 initio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GUSTUS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GeneMark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intron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start/stop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regions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resemble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teaching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punctuation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Ab initio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2389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segregation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kinetochore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degradation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ultra-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HiFi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centromeric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2876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sprinkled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predisposes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unequal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crossing-over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recurrent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DiGeorge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syndrome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Williams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syndrome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human-speci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creativity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vulnerability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59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2254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Somatic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mosaicism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same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mobile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het-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erogeneity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role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neurodevelopment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Mosaicism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emphasizes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organism's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5064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hotspots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boundaries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regions with high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hotspots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8560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growing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ecosystem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catalogs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Database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(DGV),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gnomAD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-SV, the Human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Reference,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UCSC's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mobile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centromeric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87554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uncovering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chorus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singer's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0214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reverse-transcribing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amplifying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matrix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versus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abundance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ampli 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hurdles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unprece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resolution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6343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Droplet-based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10Å~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microdroplets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barcoded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pro ling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single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3'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5'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11237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Plate-based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SMART-seq2,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ampli 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isoforms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throughput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in-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completeness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1712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zero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phenomenon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necessitates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imputa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scRNA-seq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incredibly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8430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evidence-based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RNA-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full-length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isoforms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dramatically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guessing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transcribed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real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484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low-quality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nor-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malizing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CPM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log-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size-factor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downstream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2020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Louvain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Leiden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Clustering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inspected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69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5451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MAST,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DESeq2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overdispersion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 es marker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stimuli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70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84949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marker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atlases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Garnett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71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16632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Pseudotime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Monocle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Slingshot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Pseu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timelines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velopmental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43156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pseudotime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spliced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unspliced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scVelo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low-dimensional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74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47047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Seurat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v3/v4,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Harmony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cross-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atlas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meta-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75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89336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10Å~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Visium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MERFISH.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answers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neighborhoods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microenvironments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gap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76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89885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same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holistic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uncovering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invisible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79625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705AB-A99E-1B0F-0261-AFC6AE83F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8335EB0A-BC77-C6B6-05F1-C73512D06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549FAC6-B924-1849-6802-3258DFC700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same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holistic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uncovering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invisible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ED10013-E548-FEC3-54D4-3D9F2D1B2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78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755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Pfam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UniProt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descriptions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localizations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transporter,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evolutionary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72591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link DNA-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eQTL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disease-associated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70421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tran-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scriptomic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map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Integration of ATAC-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RNA-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cell-type-speci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regulatory networks.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85456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not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perfectly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abundance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post-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mass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spectrometry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with RNA-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gap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post-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35329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colytic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834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Integration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confounding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80465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B4D55-6A49-85FC-D200-7CFF6F035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184CCD5-206E-D14F-6501-55B8FD008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B9DE185A-17A3-ACC5-5716-D30BD45E77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Integration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confounding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9C91424-8CE7-9A6C-410B-6B3C2B820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41223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modeling.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concatenation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overwhelm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obscure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reduction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6752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Canonical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 (CCA)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CCA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canonical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despite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58355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MOFA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layer-speci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MOFA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low-dimensional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70982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Graph-based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regions,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Integration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multi-omics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cascades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813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protein-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 es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(TFBS)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FIMO, MEME, and JASPAR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three-word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phrases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Nonetheless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TFBS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networks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8699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autoencoders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multi-modal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resentations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downstream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toolkit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89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2674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Multi-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map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abundance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metabolite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90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1234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H3K4me3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H3K27ac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(ATAC-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EP300-based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ChromHMM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modeling,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Basenji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DeepSEA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grammar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6688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surprisingly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eukaryotic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LTR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retrotransposons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RepeatMasker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in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reoccur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complicate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6748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increasingly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TSS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Basenji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Enformer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SpliceAI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handcrafted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enormous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surpasses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expert-level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6EC0-3A85-3843-A567-FF7A29B08A63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908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0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19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33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19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18" Type="http://schemas.openxmlformats.org/officeDocument/2006/relationships/image" Target="../media/image39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18" Type="http://schemas.openxmlformats.org/officeDocument/2006/relationships/image" Target="../media/image40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19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18" Type="http://schemas.openxmlformats.org/officeDocument/2006/relationships/image" Target="../media/image42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18" Type="http://schemas.openxmlformats.org/officeDocument/2006/relationships/image" Target="../media/image43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18" Type="http://schemas.openxmlformats.org/officeDocument/2006/relationships/image" Target="../media/image44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18" Type="http://schemas.openxmlformats.org/officeDocument/2006/relationships/image" Target="../media/image45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36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35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18" Type="http://schemas.openxmlformats.org/officeDocument/2006/relationships/image" Target="../media/image48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7.svg"/><Relationship Id="rId15" Type="http://schemas.openxmlformats.org/officeDocument/2006/relationships/image" Target="../media/image25.svg"/><Relationship Id="rId10" Type="http://schemas.openxmlformats.org/officeDocument/2006/relationships/image" Target="../media/image11.png"/><Relationship Id="rId4" Type="http://schemas.openxmlformats.org/officeDocument/2006/relationships/image" Target="../media/image46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7.svg"/><Relationship Id="rId15" Type="http://schemas.openxmlformats.org/officeDocument/2006/relationships/image" Target="../media/image25.svg"/><Relationship Id="rId10" Type="http://schemas.openxmlformats.org/officeDocument/2006/relationships/image" Target="../media/image11.png"/><Relationship Id="rId4" Type="http://schemas.openxmlformats.org/officeDocument/2006/relationships/image" Target="../media/image46.png"/><Relationship Id="rId9" Type="http://schemas.openxmlformats.org/officeDocument/2006/relationships/image" Target="../media/image38.svg"/><Relationship Id="rId1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1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1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1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11.png"/><Relationship Id="rId5" Type="http://schemas.openxmlformats.org/officeDocument/2006/relationships/image" Target="../media/image46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19" Type="http://schemas.openxmlformats.org/officeDocument/2006/relationships/image" Target="../media/image51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19" Type="http://schemas.openxmlformats.org/officeDocument/2006/relationships/image" Target="../media/image52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19" Type="http://schemas.openxmlformats.org/officeDocument/2006/relationships/image" Target="../media/image53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19" Type="http://schemas.openxmlformats.org/officeDocument/2006/relationships/image" Target="../media/image54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19" Type="http://schemas.openxmlformats.org/officeDocument/2006/relationships/image" Target="../media/image55.jpe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11.png"/><Relationship Id="rId5" Type="http://schemas.openxmlformats.org/officeDocument/2006/relationships/image" Target="../media/image49.png"/><Relationship Id="rId15" Type="http://schemas.openxmlformats.org/officeDocument/2006/relationships/image" Target="../media/image17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58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59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60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61.jpe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62.jpe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5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1.png"/><Relationship Id="rId5" Type="http://schemas.openxmlformats.org/officeDocument/2006/relationships/image" Target="../media/image56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19" Type="http://schemas.openxmlformats.org/officeDocument/2006/relationships/image" Target="../media/image65.pn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19" Type="http://schemas.openxmlformats.org/officeDocument/2006/relationships/image" Target="../media/image66.pn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19" Type="http://schemas.openxmlformats.org/officeDocument/2006/relationships/image" Target="../media/image67.pn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7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19" Type="http://schemas.openxmlformats.org/officeDocument/2006/relationships/image" Target="../media/image68.pn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69.png"/><Relationship Id="rId3" Type="http://schemas.openxmlformats.org/officeDocument/2006/relationships/image" Target="../media/image21.svg"/><Relationship Id="rId7" Type="http://schemas.openxmlformats.org/officeDocument/2006/relationships/image" Target="../media/image38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4.svg"/><Relationship Id="rId5" Type="http://schemas.openxmlformats.org/officeDocument/2006/relationships/image" Target="../media/image64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63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2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13.png"/><Relationship Id="rId5" Type="http://schemas.openxmlformats.org/officeDocument/2006/relationships/image" Target="../media/image63.png"/><Relationship Id="rId15" Type="http://schemas.openxmlformats.org/officeDocument/2006/relationships/image" Target="../media/image17.png"/><Relationship Id="rId10" Type="http://schemas.openxmlformats.org/officeDocument/2006/relationships/image" Target="../media/image23.svg"/><Relationship Id="rId19" Type="http://schemas.openxmlformats.org/officeDocument/2006/relationships/image" Target="../media/image70.png"/><Relationship Id="rId4" Type="http://schemas.openxmlformats.org/officeDocument/2006/relationships/image" Target="../media/image21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73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74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75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76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19" Type="http://schemas.openxmlformats.org/officeDocument/2006/relationships/image" Target="../media/image77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9.png"/><Relationship Id="rId3" Type="http://schemas.openxmlformats.org/officeDocument/2006/relationships/image" Target="../media/image21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3.png"/><Relationship Id="rId18" Type="http://schemas.openxmlformats.org/officeDocument/2006/relationships/image" Target="../media/image2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2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11.png"/><Relationship Id="rId5" Type="http://schemas.openxmlformats.org/officeDocument/2006/relationships/image" Target="../media/image71.png"/><Relationship Id="rId15" Type="http://schemas.openxmlformats.org/officeDocument/2006/relationships/image" Target="../media/image15.png"/><Relationship Id="rId10" Type="http://schemas.openxmlformats.org/officeDocument/2006/relationships/image" Target="../media/image38.svg"/><Relationship Id="rId4" Type="http://schemas.openxmlformats.org/officeDocument/2006/relationships/image" Target="../media/image21.svg"/><Relationship Id="rId9" Type="http://schemas.openxmlformats.org/officeDocument/2006/relationships/image" Target="../media/image37.png"/><Relationship Id="rId14" Type="http://schemas.openxmlformats.org/officeDocument/2006/relationships/image" Target="../media/image24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79.svg"/><Relationship Id="rId7" Type="http://schemas.openxmlformats.org/officeDocument/2006/relationships/image" Target="../media/image38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8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4.svg"/><Relationship Id="rId5" Type="http://schemas.openxmlformats.org/officeDocument/2006/relationships/image" Target="../media/image22.svg"/><Relationship Id="rId15" Type="http://schemas.openxmlformats.org/officeDocument/2006/relationships/image" Target="../media/image25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23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ideo 5" title="Grafika przedstawiająca tęczowe ołówki">
            <a:hlinkClick r:id="" action="ppaction://media"/>
            <a:extLst>
              <a:ext uri="{FF2B5EF4-FFF2-40B4-BE49-F238E27FC236}">
                <a16:creationId xmlns:a16="http://schemas.microsoft.com/office/drawing/2014/main" id="{5F089193-9EA7-0F91-48D2-D8DF8A8199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Dowolny kształt 8">
            <a:extLst>
              <a:ext uri="{FF2B5EF4-FFF2-40B4-BE49-F238E27FC236}">
                <a16:creationId xmlns:a16="http://schemas.microsoft.com/office/drawing/2014/main" id="{F75F1157-CB13-F31D-763B-A0670A3114C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959112 w 12192000"/>
              <a:gd name="connsiteY0" fmla="*/ 2543628 h 6858000"/>
              <a:gd name="connsiteX1" fmla="*/ 1811547 w 12192000"/>
              <a:gd name="connsiteY1" fmla="*/ 2691193 h 6858000"/>
              <a:gd name="connsiteX2" fmla="*/ 1811547 w 12192000"/>
              <a:gd name="connsiteY2" fmla="*/ 3281435 h 6858000"/>
              <a:gd name="connsiteX3" fmla="*/ 1959112 w 12192000"/>
              <a:gd name="connsiteY3" fmla="*/ 3429000 h 6858000"/>
              <a:gd name="connsiteX4" fmla="*/ 9859077 w 12192000"/>
              <a:gd name="connsiteY4" fmla="*/ 3429000 h 6858000"/>
              <a:gd name="connsiteX5" fmla="*/ 10006642 w 12192000"/>
              <a:gd name="connsiteY5" fmla="*/ 3281435 h 6858000"/>
              <a:gd name="connsiteX6" fmla="*/ 10006642 w 12192000"/>
              <a:gd name="connsiteY6" fmla="*/ 2691193 h 6858000"/>
              <a:gd name="connsiteX7" fmla="*/ 9859077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959112" y="2543628"/>
                </a:moveTo>
                <a:cubicBezTo>
                  <a:pt x="1877614" y="2543628"/>
                  <a:pt x="1811547" y="2609695"/>
                  <a:pt x="1811547" y="2691193"/>
                </a:cubicBezTo>
                <a:lnTo>
                  <a:pt x="1811547" y="3281435"/>
                </a:lnTo>
                <a:cubicBezTo>
                  <a:pt x="1811547" y="3362933"/>
                  <a:pt x="1877614" y="3429000"/>
                  <a:pt x="1959112" y="3429000"/>
                </a:cubicBezTo>
                <a:lnTo>
                  <a:pt x="9859077" y="3429000"/>
                </a:lnTo>
                <a:cubicBezTo>
                  <a:pt x="9940575" y="3429000"/>
                  <a:pt x="10006642" y="3362933"/>
                  <a:pt x="10006642" y="3281435"/>
                </a:cubicBezTo>
                <a:lnTo>
                  <a:pt x="10006642" y="2691193"/>
                </a:lnTo>
                <a:cubicBezTo>
                  <a:pt x="10006642" y="2609695"/>
                  <a:pt x="9940575" y="2543628"/>
                  <a:pt x="9859077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0" name="Tytuł 66">
            <a:extLst>
              <a:ext uri="{FF2B5EF4-FFF2-40B4-BE49-F238E27FC236}">
                <a16:creationId xmlns:a16="http://schemas.microsoft.com/office/drawing/2014/main" id="{BCEE2D96-3AF3-46F0-6533-C2466327D849}"/>
              </a:ext>
            </a:extLst>
          </p:cNvPr>
          <p:cNvSpPr txBox="1">
            <a:spLocks/>
          </p:cNvSpPr>
          <p:nvPr/>
        </p:nvSpPr>
        <p:spPr>
          <a:xfrm>
            <a:off x="0" y="3720339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11" name="Tytuł 66">
            <a:extLst>
              <a:ext uri="{FF2B5EF4-FFF2-40B4-BE49-F238E27FC236}">
                <a16:creationId xmlns:a16="http://schemas.microsoft.com/office/drawing/2014/main" id="{A080CCB3-2F9E-A093-C091-536F4ED88EC7}"/>
              </a:ext>
            </a:extLst>
          </p:cNvPr>
          <p:cNvSpPr txBox="1">
            <a:spLocks/>
          </p:cNvSpPr>
          <p:nvPr/>
        </p:nvSpPr>
        <p:spPr>
          <a:xfrm>
            <a:off x="0" y="4164955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E3F83C6-C7C5-82D3-6A2A-EC15244CA110}"/>
              </a:ext>
            </a:extLst>
          </p:cNvPr>
          <p:cNvSpPr txBox="1"/>
          <p:nvPr/>
        </p:nvSpPr>
        <p:spPr>
          <a:xfrm>
            <a:off x="2253344" y="1845851"/>
            <a:ext cx="5207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 err="1"/>
              <a:t>Transcriptomics</a:t>
            </a:r>
            <a:endParaRPr lang="pl-PL" sz="4400" dirty="0"/>
          </a:p>
        </p:txBody>
      </p:sp>
      <p:pic>
        <p:nvPicPr>
          <p:cNvPr id="4" name="Grafika 3" descr="Pióro z wypełnieniem pełnym">
            <a:extLst>
              <a:ext uri="{FF2B5EF4-FFF2-40B4-BE49-F238E27FC236}">
                <a16:creationId xmlns:a16="http://schemas.microsoft.com/office/drawing/2014/main" id="{4455E778-5F29-C1C5-8DDC-1855959747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1087" y="1969315"/>
            <a:ext cx="522512" cy="522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L</a:t>
            </a:r>
            <a:r>
              <a:rPr sz="3200">
                <a:solidFill>
                  <a:srgbClr val="000000"/>
                </a:solidFill>
              </a:rPr>
              <a:t>IBRARY PREPARATION CONCEPTS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RNA fragmentation and reverse transcription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5560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Adapter ligation for sequencing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7856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Amplification and indexing for multiplexing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F062EB7-6F9B-5EC9-8646-1A2622236BBE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A14E6A9-FFED-2AB6-2A35-CC4D9C54B5DE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884CB10-2EF8-D11D-F5ED-7E56217CAC8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210CC01-97C3-7F66-290A-46980952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C67A480-4571-7F53-8709-03F98A0BEC2A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9662FDC-B459-989C-D469-2044212F9EF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DB94112D-7AD5-94BA-32FD-8B395B854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4B6E081-AE66-E683-F1A5-452DDAC41DD7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32BAA9F-08A6-3D5F-AD40-E4E04A98DADC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5E6FCD58-A5BE-3ABD-6482-B0BF8BDD3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6F3BF12-263D-928F-D0C7-FEF003834413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0512B4D-89FE-44A2-4477-042E45BD882D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AB5E561F-73FB-5091-C1D9-A492061F9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79F583A-2863-34E0-8EF9-16EE1AEF36F1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FFC48B1-7D05-259A-C790-56DE22280460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BE8BE2E6-F158-3CC3-5D01-D889CF101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2414A22-8956-5940-AE35-0E968A6F4277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681C7BD1-C09B-A3C9-0CC8-BFD56817E962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3EFF051F-09C2-779A-AAE3-FD8D44FD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B75D87A-CF7C-E656-3C87-B755071DDEC5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C697748-1821-F3F9-AC0F-5BB334E227DD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6FA3A2A4-C27A-658B-A1CE-465040086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E73DC4E-D83B-2BA2-C4A1-D875470A92F1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2015AB4-8322-9583-8CD0-6767436206BE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106C762D-33EA-50CD-D870-BC479A8EB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39815" y="182880"/>
            <a:ext cx="55787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EQUENCING TECHNOLOGIES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Illumina short-read sequencing is most common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PacBio and Nanopore provide long-read options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Choice affects isoform resolution and error profiles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5150573-8E99-3A41-6583-1B714DCCC11A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8B31031-2B1C-1EF5-02D2-AB2BDC8F8FAA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64A1E29-7A12-847C-D79E-8A95C247D8C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7DFF1BC3-9C04-AAC5-E601-7E4993FAE1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31A62CB-1DC8-1E75-018D-A1781F79D45D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14438A0-0BF0-5CFF-3BA1-1E5A1CA8BFA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6A640871-217A-E58C-ABBA-DA436A654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0249357-8EF8-7F80-77CF-A26806BD4EF2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93E6813-3538-E0CF-6139-5E5A5319FD75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769838A8-8A58-1C3A-504E-413B6C8AA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25FD636-6D31-8942-075B-1D45DF9FF01E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91D5B40-7EEB-AA0F-2CD5-0EB6B4BF88BE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A13F33D5-7966-C1C1-A78D-5568AA032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9594B56-B496-FA7A-5F98-1B7155572F47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1CFA2F9-B0A7-9266-ACE9-514B28208467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69ED5C22-7571-E7C2-76F4-40782CB4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09A52820-76A9-FF0F-D614-CD03394FD04A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B46B811-7233-EF2B-FF65-CA4838A9FA4A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6815F4B4-5E1C-584D-53CC-69AA4DAB6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35BF00C-2232-A248-0BC4-AE9D4177A0F0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B38D414-412D-044B-9051-C3C0016435A4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76EA91B1-06F0-331C-154C-AA033B085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5D4231F-4960-190F-EB02-9CDBC9EF25AE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093F740-DDF7-F034-CA92-D3F5A6BD559B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3ADBC331-27BB-E6B9-9BAD-A8108DAC4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EAD QUALITY ASSESSMENT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Evaluate base quality and GC content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🧹 Remove low-quality reads and adapters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FastQC is commonly used for QC reports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2D0C5E0-039D-CFF1-A32E-EE4E9DC0B578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BEEB0AB-A414-BAAC-26EA-695B23C5591B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2133D29-39E3-4B6A-5FF9-36C75091BC4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33F51BE-40A8-1551-D36B-72FD9AF5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030BD52-4133-4789-BFEB-564974D8EAE5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21B29D9-6C4F-EEF2-D5B7-4BF52FB2472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B1CD5F82-511C-6E80-C989-760E19FDD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6673EB8-05C7-3854-B726-4F8B82E02F52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A1262A9-BD12-694F-2807-B413C470C0CF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14FDB07B-0F0A-FCC2-F885-0F4F36713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18A2664-E268-3258-3A87-1EC49056C1E5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7A4C3B3-111E-ADF7-E8E0-9E6D13E0A57D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D824953D-074C-D5FB-412D-FD1925222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E6FCF0B-B0CD-F56E-6A06-3178E19EBFD4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F8161B2-17D3-32D5-F43F-6F6B1C34CE37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117258F5-FE20-4263-627E-72F271C31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1AD675B-E1E3-C356-7235-FD7743AFC15C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4D1B5FF-47A2-EA18-611E-5E674F9C42E6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64D71480-849A-EC8C-76C2-1CB3D3675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72FBB85-599A-0B7D-166A-8CEB6AA2B763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4BDB618-2EF7-A759-7CEA-8F8734DC658F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22D6D702-81D4-6D09-12EA-6163F802D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A65BC7A-8AE4-F39A-DF99-014B834D3B74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FE68064-E03D-AF1B-0BA8-3F6279F7CFA2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5805BAD2-1F63-0656-6E9B-E3198B03D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A</a:t>
            </a:r>
            <a:r>
              <a:rPr sz="3200">
                <a:solidFill>
                  <a:srgbClr val="000000"/>
                </a:solidFill>
              </a:rPr>
              <a:t>LIGNMENT VS PSEUDOALIGNMENT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5790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Alignment maps reads to a reference genome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2985"/>
            <a:ext cx="7315200" cy="7107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Pseudoalignment (e.g., Kallisto) is faster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11252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Trade-offs between speed and transcript resolution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5EE9B317-17E0-8958-388B-33D56E974EAE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2DAE71D-C3FA-8916-657B-416234A1A548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A1F4B2E-A4D8-8F4F-F472-FAF6723ECAE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C464E971-CF8B-62F4-16AC-BFB57463C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E62E929-607B-0C22-1BAE-019AD2F29A6B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481F351-DA40-9B8A-23B3-8D87190E4C5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7769F76A-E634-F23E-F29D-5013254D5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1362855-8E79-80B8-9BF2-6F77C998EEB9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9AEC303-13E8-DE61-6EDA-156C1416DFDA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09FF3CB2-3341-BD9B-CCF2-F36645AC5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7C61269-C89F-6C5A-343F-112705C1E79D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0EF11B5-CF79-908B-4D32-86DCB5463B64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4AAAF8C4-133A-3897-48A5-7269AD63E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DE7EA70-5514-DA9A-CD8B-6F52683747A5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4796F15-B2B8-01E0-F097-E77858404DBF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5CE49A1F-3759-A4FE-7BC4-4ECFB2D6F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E79B7A1-D7E2-9FAA-E68C-64E6A4166DC6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F54B9A0-38ED-C417-6957-AF94EC445388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20E2EE19-0D12-DEEE-FCA7-8C7A7BE80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F7CA41EF-8DA4-72A2-330D-875A35B03537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28CFF45-2C64-A533-2DE7-C6EB1E52040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FBCD0D3F-94C4-70F0-02EF-25823FB6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395ABC3-AE7F-10BB-A09F-3F7F6157F9FD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501E2341-FA1F-673B-D09D-8EE50D0E5724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08DEFA87-BE72-AE7B-4B46-496E45BD3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G</a:t>
            </a:r>
            <a:r>
              <a:rPr sz="3200">
                <a:solidFill>
                  <a:srgbClr val="000000"/>
                </a:solidFill>
              </a:rPr>
              <a:t>ENE AND TRANSCRIPT QUANTIFICATION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2616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Count reads per gene or transcript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184912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Normalize for library size and gene length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72245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Produces TPM, FPKM, or counts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EE061B4-D788-8F37-3F2F-04DC3F1FF0DA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AB73A7D-4947-D224-A017-07A5D193E919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DAFF1B0-D8B6-6A3F-4DA9-3374C36772D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3BD38F9-E6AC-850F-4FB4-7A3E14C2E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ACC84E1-9217-86C3-BE87-C633C2F1D068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2EE1108-F230-8D14-3AF8-6CD40E5ED80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37C7160A-6215-C77D-80AE-5E95AAEC0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BC0FA6F-5FA2-6663-8EBE-9AA9E581AB34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D056E40-831C-7D4B-EBC1-C117D803FE13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E311C90F-6B3F-58BC-65BE-1903F469D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026599F-FB36-EB9A-2F65-80F455009F96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5204166-6F98-4CA2-8754-F15F6584D676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2B0A74AF-927B-EFA5-C4F2-C21C9CD38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FDA7075-A0F5-0AA3-C5E7-4877D21DF0F8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34CF5E9-90E8-1240-7F06-C6BD74D26B6B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67C41026-2EFD-6C2C-84DF-D846C4B7E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B38DA0F0-D443-BBD1-35EA-A1692BC8C820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FEFE9A5-4F6A-7482-0894-3D23A561E896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52D8E270-4671-B2F6-F25D-6F5E71CFA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88C9DE3-2F32-5ADB-151B-79A65FF64ED7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6ADFBC7-DD28-DB1B-6464-8860CA0AA1E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79072665-8C1D-B4D0-000A-6E18DA754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8A0E2EC-8271-56A5-0AFC-32036A6E49AA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03833642-D53F-740A-9CB0-3753BAB8BAD8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DF2D9D95-F335-AFE0-93E4-D17390D5D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DDFD8B0A-1C72-9154-D0A1-BE7FFE8FE6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3840917"/>
            <a:ext cx="4659086" cy="923954"/>
          </a:xfrm>
          <a:prstGeom prst="rect">
            <a:avLst/>
          </a:prstGeom>
        </p:spPr>
      </p:pic>
      <p:pic>
        <p:nvPicPr>
          <p:cNvPr id="34" name="Obraz 33" descr="Obraz zawierający tekst, Czcionka, biały, Grafika&#10;&#10;Zawartość wygenerowana przez AI może być niepoprawna.">
            <a:extLst>
              <a:ext uri="{FF2B5EF4-FFF2-40B4-BE49-F238E27FC236}">
                <a16:creationId xmlns:a16="http://schemas.microsoft.com/office/drawing/2014/main" id="{7099A393-F86A-5D1A-4861-0CCB6E5D1F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6650" y="3548809"/>
            <a:ext cx="1947636" cy="768527"/>
          </a:xfrm>
          <a:prstGeom prst="rect">
            <a:avLst/>
          </a:prstGeom>
        </p:spPr>
      </p:pic>
      <p:pic>
        <p:nvPicPr>
          <p:cNvPr id="36" name="Obraz 35" descr="Obraz zawierający Czcionka, tekst, biały, typografia&#10;&#10;Zawartość wygenerowana przez AI może być niepoprawna.">
            <a:extLst>
              <a:ext uri="{FF2B5EF4-FFF2-40B4-BE49-F238E27FC236}">
                <a16:creationId xmlns:a16="http://schemas.microsoft.com/office/drawing/2014/main" id="{32A3402A-F9EB-290E-2793-C23345A531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16650" y="4290616"/>
            <a:ext cx="2491921" cy="814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5E801-4ACC-7973-B9A0-320B67D13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9FAA413-67CF-B422-A3C2-2C51D905F70B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G</a:t>
            </a:r>
            <a:r>
              <a:rPr sz="3200">
                <a:solidFill>
                  <a:srgbClr val="000000"/>
                </a:solidFill>
              </a:rPr>
              <a:t>ENE AND TRANSCRIPT QUANTIFICATION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8923B5C-E616-85CE-DF29-1A296A069660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B0F259C-2184-43E8-1A2C-E8A7AE56FDAD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44BAF4F-3877-F5E0-E6CA-EE524150539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29CB7844-887A-15B7-6F78-28A138D02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829BC95-5DFB-7076-D8D5-9A3B8151AF0A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A55800A-AEE8-A15B-5FDF-038D0ED2189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0D055D3D-2A1A-33EB-581E-9B629534B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3EF5069-358E-3AD8-7F8A-9188356A9893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38FBF8C-B989-D13F-EB69-FED32F18FACB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E7F34961-A8B8-6C7D-7299-448CCF09C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DB5BF61-983C-426C-7D99-B6F4EB0160A7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112040E-9762-6781-6C5A-D0E8EEAC857D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DA138DD2-4D73-1A63-5079-5E155FDD9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46B0C86-9C0A-7A92-2E7A-AAA2B8A2D04B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DEB8051-D710-CB92-C82B-5B6E1EEE3FD4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5E6E8DEF-F6DC-0E9F-0F37-CB4B6BE1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429A867-7D79-A794-EC89-E09DBBA197AF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F0DE651-3F27-A3EB-D0EE-41F8CD661641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C4B86E82-3FDD-C72E-9697-35572E467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F3E92A8-CA4F-34D3-5D76-0CF752470B95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3403A83-EE0C-6C35-EB39-E74C038F861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AE159FBE-39AF-84AA-9B77-230EA7A5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CFF361E-A4CA-0214-1676-41F7189B2D5D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EBCE249-FE4B-835A-8F3E-B7A20F950ED1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98AD9551-9541-CECC-6F48-1E4386D35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Obraz 32" descr="Obraz zawierający tekst, paragon, Czcionka, zrzut ekranu&#10;&#10;Zawartość wygenerowana przez AI może być niepoprawna.">
            <a:extLst>
              <a:ext uri="{FF2B5EF4-FFF2-40B4-BE49-F238E27FC236}">
                <a16:creationId xmlns:a16="http://schemas.microsoft.com/office/drawing/2014/main" id="{B63C71E7-0765-C876-ECA0-5F6CFB282A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0255" y="1177735"/>
            <a:ext cx="7772400" cy="1703539"/>
          </a:xfrm>
          <a:prstGeom prst="rect">
            <a:avLst/>
          </a:prstGeom>
        </p:spPr>
      </p:pic>
      <p:pic>
        <p:nvPicPr>
          <p:cNvPr id="37" name="Obraz 36" descr="Obraz zawierający tekst, zrzut ekranu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F5B5C8D5-91C5-395B-4480-D700D7A1334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00255" y="3059148"/>
            <a:ext cx="7772400" cy="18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3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TATISTICAL FRAMEWORK FOR RNA-SEQ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3352800" cy="16002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Count data follows discrete distributions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154446"/>
            <a:ext cx="3352800" cy="150625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🧮 Proper statistics are </a:t>
            </a:r>
            <a:r>
              <a:rPr lang="pl-PL" dirty="0" err="1"/>
              <a:t>essential</a:t>
            </a:r>
            <a:r>
              <a:rPr lang="pl-PL" dirty="0"/>
              <a:t> for </a:t>
            </a:r>
            <a:r>
              <a:rPr lang="pl-PL" dirty="0" err="1"/>
              <a:t>inference</a:t>
            </a:r>
            <a:endParaRPr dirty="0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D304C6B-AB46-CD53-96F0-DC3F84E0E74D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B1B9378-A5D1-2FD5-BA30-BCE2372DA603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0712189-2F35-8E37-08FC-C1C392EC537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23011AA9-5956-D769-0DE4-AAA129DCE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21B5EE1-53CA-5FBD-FE08-2B4BAC166559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6E2EA04-F709-9DD3-9AD5-1E30E77062AB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FE6A4F02-DE8D-C3B4-F01E-77976A737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B78A3E5B-49FF-3E81-5E00-6BA49D79002B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224C7E29-4C06-B1DB-0C91-5D9FD5F5B18C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bakteria z wypełnieniem pełnym">
              <a:extLst>
                <a:ext uri="{FF2B5EF4-FFF2-40B4-BE49-F238E27FC236}">
                  <a16:creationId xmlns:a16="http://schemas.microsoft.com/office/drawing/2014/main" id="{40F8B378-85BC-1C1A-EA6F-019401D7D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E5328328-0449-7C55-C339-9F95C8B68CDA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3A214EAA-7CD1-2059-C54C-12342E305C0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Kształty podstawowe z wypełnieniem pełnym">
              <a:extLst>
                <a:ext uri="{FF2B5EF4-FFF2-40B4-BE49-F238E27FC236}">
                  <a16:creationId xmlns:a16="http://schemas.microsoft.com/office/drawing/2014/main" id="{694C0EA1-5AEA-1722-0CE8-6BC5640E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9D449865-F61E-E31B-6ABD-B8F54C8B12EB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3971A341-B442-E8C4-F6F7-E2B1A3645374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trzałka ciągła: zawrócona w pionie z wypełnieniem pełnym">
              <a:extLst>
                <a:ext uri="{FF2B5EF4-FFF2-40B4-BE49-F238E27FC236}">
                  <a16:creationId xmlns:a16="http://schemas.microsoft.com/office/drawing/2014/main" id="{A8AD9763-F5D6-AC94-207B-CD696555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AE96E40E-E5D0-4B58-9776-81CEB4B38736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43A2CDEB-ACCE-B690-0539-D0BE7934755D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Odbicie z wypełnieniem pełnym">
              <a:extLst>
                <a:ext uri="{FF2B5EF4-FFF2-40B4-BE49-F238E27FC236}">
                  <a16:creationId xmlns:a16="http://schemas.microsoft.com/office/drawing/2014/main" id="{7EB71740-D789-3C87-BA4E-03DEE0456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3D6B27A0-AE42-E0B5-4496-A666DA66FAEE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54785C56-71BA-24A3-7974-65BE6CCC283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Sieć z wypełnieniem pełnym">
              <a:extLst>
                <a:ext uri="{FF2B5EF4-FFF2-40B4-BE49-F238E27FC236}">
                  <a16:creationId xmlns:a16="http://schemas.microsoft.com/office/drawing/2014/main" id="{9650A2E8-A950-0942-4598-BB1C752E4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213FF6AF-4445-E38D-F8A4-62494B3A32AB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F11CDD49-2D7A-7C50-41CB-73A72795D92C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Boisko z wypełnieniem pełnym">
              <a:extLst>
                <a:ext uri="{FF2B5EF4-FFF2-40B4-BE49-F238E27FC236}">
                  <a16:creationId xmlns:a16="http://schemas.microsoft.com/office/drawing/2014/main" id="{0321373E-3C22-AFCD-3806-3672CA42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57" name="Obraz 56" descr="Obraz zawierający tekst, zrzut ekranu, diagram, linia&#10;&#10;Zawartość wygenerowana przez AI może być niepoprawna.">
            <a:extLst>
              <a:ext uri="{FF2B5EF4-FFF2-40B4-BE49-F238E27FC236}">
                <a16:creationId xmlns:a16="http://schemas.microsoft.com/office/drawing/2014/main" id="{1787622D-CD09-01C6-6866-D8183D6C50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0220" y="1097280"/>
            <a:ext cx="4112435" cy="3859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F9C7A0-B96C-6C6E-8408-9EE8424A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77D71F1-0576-F7F6-6737-56BCE3A557E4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TATISTICAL FRAMEWORK FOR RNA-SEQ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8BF05947-58B2-C676-C9FA-04E2D68AD988}"/>
              </a:ext>
            </a:extLst>
          </p:cNvPr>
          <p:cNvSpPr/>
          <p:nvPr/>
        </p:nvSpPr>
        <p:spPr>
          <a:xfrm>
            <a:off x="1215950" y="1440525"/>
            <a:ext cx="2430806" cy="291393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Negative binomial models capture biological variability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CBEADC6-7501-93C0-6C86-30676D535E9F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FF9C89B-3D0E-983A-3353-F0C28F9AA0A6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E470C70-268D-A836-99A8-F32BC92FF8F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A71254AB-6FE2-7D1E-0675-437149FF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8D7F8EC-A855-D1F7-9996-B649391E13BE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9C7BC1E-30D4-97E9-6219-CA8EF8356670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E4D4E72A-E147-176A-447B-915FCC94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D6073F74-A056-8B9E-755D-DF71DE85A78D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8FFA6BC5-2038-FE8F-B769-32811E999D74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bakteria z wypełnieniem pełnym">
              <a:extLst>
                <a:ext uri="{FF2B5EF4-FFF2-40B4-BE49-F238E27FC236}">
                  <a16:creationId xmlns:a16="http://schemas.microsoft.com/office/drawing/2014/main" id="{FBEBAE22-D608-DABC-D255-64B47700A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73DA1206-F2DF-45AE-D2F6-AC24EAF8F590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1A1BFA9B-FFB1-9813-6DF3-A0AFD9D5AB8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Kształty podstawowe z wypełnieniem pełnym">
              <a:extLst>
                <a:ext uri="{FF2B5EF4-FFF2-40B4-BE49-F238E27FC236}">
                  <a16:creationId xmlns:a16="http://schemas.microsoft.com/office/drawing/2014/main" id="{C3B22F76-C86D-A9B3-657C-653EB6B3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D845901A-6AD9-D699-B840-F2F34DC25BDC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8C930B1E-18BC-1128-F46A-4DFD24EFD051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trzałka ciągła: zawrócona w pionie z wypełnieniem pełnym">
              <a:extLst>
                <a:ext uri="{FF2B5EF4-FFF2-40B4-BE49-F238E27FC236}">
                  <a16:creationId xmlns:a16="http://schemas.microsoft.com/office/drawing/2014/main" id="{796B5937-F794-E63C-97C2-BC697F7A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80204222-01F7-DA8E-726B-B3ECC844CBC0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AFBF4786-4513-68CB-4214-CCBE8B3CD3AC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Odbicie z wypełnieniem pełnym">
              <a:extLst>
                <a:ext uri="{FF2B5EF4-FFF2-40B4-BE49-F238E27FC236}">
                  <a16:creationId xmlns:a16="http://schemas.microsoft.com/office/drawing/2014/main" id="{B528069B-4DDE-86E7-73DE-325C4DAF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C803A54F-B7E7-6722-8AB1-7A1D5B67B023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FF32EDA7-55C2-9DEA-9702-6C44331EB1D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Sieć z wypełnieniem pełnym">
              <a:extLst>
                <a:ext uri="{FF2B5EF4-FFF2-40B4-BE49-F238E27FC236}">
                  <a16:creationId xmlns:a16="http://schemas.microsoft.com/office/drawing/2014/main" id="{8D3F79FE-F33C-31BB-8DB7-D5052B63D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AE081DE5-7E7F-C625-A377-DEF2FC123CB7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E8F16288-456B-9ED0-A847-C681F00DF48A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Boisko z wypełnieniem pełnym">
              <a:extLst>
                <a:ext uri="{FF2B5EF4-FFF2-40B4-BE49-F238E27FC236}">
                  <a16:creationId xmlns:a16="http://schemas.microsoft.com/office/drawing/2014/main" id="{9C5B463D-3734-BE58-8C81-FDF2D55FE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56" name="Obraz 55" descr="Obraz zawierający Czcionka, tekst, pismo odręczne, kaligrafia&#10;&#10;Zawartość wygenerowana przez AI może być niepoprawna.">
            <a:extLst>
              <a:ext uri="{FF2B5EF4-FFF2-40B4-BE49-F238E27FC236}">
                <a16:creationId xmlns:a16="http://schemas.microsoft.com/office/drawing/2014/main" id="{1E15AFA9-D234-4394-C676-ABBBD2A22D9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66456" y="1321605"/>
            <a:ext cx="5303199" cy="956315"/>
          </a:xfrm>
          <a:prstGeom prst="rect">
            <a:avLst/>
          </a:prstGeom>
        </p:spPr>
      </p:pic>
      <p:pic>
        <p:nvPicPr>
          <p:cNvPr id="13" name="Obraz 12" descr="Obraz zawierający Wykres, zrzut ekranu, diagram, tekst&#10;&#10;Zawartość wygenerowana przez AI może być niepoprawna.">
            <a:extLst>
              <a:ext uri="{FF2B5EF4-FFF2-40B4-BE49-F238E27FC236}">
                <a16:creationId xmlns:a16="http://schemas.microsoft.com/office/drawing/2014/main" id="{4F3D64BE-DE52-0120-9B62-4D28060613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66456" y="2417976"/>
            <a:ext cx="5272859" cy="25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0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ESEQ2: NEGATIVE BINOMIAL MODELING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5790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Widely used tool for differential expression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28081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Fits negative binomial model with shrinkage estimation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16801"/>
            <a:ext cx="7315200" cy="68612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Produces fold changes and adjusted p-values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C4A39DE-FDC2-EEC3-2733-5C4D712BE02E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27938C3-34FF-0788-C342-ADD6D85047C6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6B02489-0976-C73D-4F01-E891DFE8E48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12BDC6C-A520-AB6F-825F-8C5C4BB5B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9000482-ABE0-08A4-CAE4-F1F4D1D33F58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6CCE0A6-F339-32CA-B976-170A69693071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500DD0B6-B08B-8D63-14CE-713A29016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D0309F5-7918-753E-79CA-A6F140F392A7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7D779C7-C5C6-0400-58BF-45460DB82504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333166F0-F07F-F09B-20A8-3C8ABF07D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D28DC27-E0BE-1DF2-7C6C-D43577E9501D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A874157-F388-64D8-297B-FAF7239987F4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BB4E2DB1-B0B8-46D3-FA1B-4AEF71A3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311ECCC-8594-F555-C44C-D5067C2A4DC3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85AABAB-D578-2B5A-5213-470FCAD9CE8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233803CA-943B-068D-1793-A2D44C93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B447569-8977-9D4F-D493-741E6C2DEA27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09D47C6-6200-3844-9DAF-FAFDA9A6D351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8647BEC8-D80D-49EB-53B0-D71A68346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7980E39-2029-2F05-F1C7-25BB8FE3F404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D84FBEC-709F-F594-AEB9-FBE0C019050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15A13228-3DEA-F8C9-CDAA-44D44B407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2A3B25B-D322-5E85-32C9-407BDB954477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C3C22FF-7354-3D4B-E1FD-A202195CD0B2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17D75A8B-E0DF-E0B7-C592-E0DC60AFD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E</a:t>
            </a:r>
            <a:r>
              <a:rPr sz="3200">
                <a:solidFill>
                  <a:srgbClr val="000000"/>
                </a:solidFill>
              </a:rPr>
              <a:t>DGER: EMPIRICAL BAYES &amp; GLMS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Another popular DE tool for RNA-seq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Uses empirical Bayes methods to stabilize variance estimates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Handles complex experimental designs with GLMs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6B7A39B-5D7B-EF48-F50D-502D8D9C7F14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DB6628C-D7A2-22CE-C5ED-8526D0FD0195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7F1997E-8A81-2B66-BAD3-198A7DFC607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84F11A7-A5C5-FFE0-2A90-908A29443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CE48A44-C5DC-E735-6B7C-2C84FF76AED5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A843269-4971-A6D9-D095-B6900860CCC4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7EFFF73C-31DF-6110-0A92-35BF84161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DA85918-062B-D351-D261-AD4533587853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13BD18F-A36A-37EE-1291-8692DCF39265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1A47D039-9D92-27E5-8F53-C652C2ED8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6AEDA78-45BC-F8F8-8C10-B74C7481CA1C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15ADB0A-71A8-3FD8-599C-2EE8F67E80A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1392331C-622F-26DB-114C-94EC57FE3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7362A35-8892-5B21-0C99-ED2D830A70D0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780CB86-170F-9E42-CD97-A11756623904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CE9FA88A-5024-CB7E-06C1-85363C88C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658A59D-A4B8-4E5F-A931-4A5D96B48170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FB21ACC-C193-CFEE-191C-616C44C35178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FED8406E-EF5D-A825-35FE-22E1CF5E9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21E17C4-0869-BB25-8AF0-9AED81F6D79B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4E56E23-BA3E-9450-5F91-658921F40FA4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D2CACBD5-847E-516F-D145-2E6FE4920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A77777D-CD2A-44CE-8C44-EA31375B4C4D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414CC97-E585-52CD-90BA-6D148CB3001A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3C9E30AF-105D-BB22-E298-DB4E9FCC9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HAT IS TRANSCRIPTOMICS?</a:t>
            </a:r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C38A89C8-98BA-049D-DB8B-640B9F7CCEC8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4A1DDA7-3EE4-24A8-FF4A-FF46C9273BA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Kształty podstawowe z wypełnieniem pełnym">
              <a:extLst>
                <a:ext uri="{FF2B5EF4-FFF2-40B4-BE49-F238E27FC236}">
                  <a16:creationId xmlns:a16="http://schemas.microsoft.com/office/drawing/2014/main" id="{AE16A121-BB2E-B886-5D9F-92E9B0533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pic>
        <p:nvPicPr>
          <p:cNvPr id="89" name="Obraz 88" descr="Obraz zawierający zrzut ekranu, mapa&#10;&#10;Zawartość wygenerowana przez AI może być niepoprawna.">
            <a:extLst>
              <a:ext uri="{FF2B5EF4-FFF2-40B4-BE49-F238E27FC236}">
                <a16:creationId xmlns:a16="http://schemas.microsoft.com/office/drawing/2014/main" id="{2471AE4F-6C58-657B-BC65-29B81E843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86" y="0"/>
            <a:ext cx="9400722" cy="5246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87341" y="182880"/>
            <a:ext cx="608371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L</a:t>
            </a:r>
            <a:r>
              <a:rPr sz="3200" dirty="0">
                <a:solidFill>
                  <a:srgbClr val="000000"/>
                </a:solidFill>
              </a:rPr>
              <a:t>IMMA-VOOM: MEAN-VARIANCE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6944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Converts counts to log2-counts per million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555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Estimates mean-variance trend for linear modeling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44240"/>
            <a:ext cx="7315200" cy="78005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Useful for large datasets and batch correction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5C35F9E-79AD-9380-94C6-C22F43B77EF4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B33FCFA-9694-4BD0-B9D4-A6341077D10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8160890-5BCA-0E54-D20B-DBFD9A67B0A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7BC2D387-3B44-0ABC-CD43-41092E573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AF0B180-7AF2-35DF-A82F-AA5D279962CB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C6E57D3-6805-3C92-27BE-BE75EEB2DAE8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EAF791AA-A0B4-FCC4-E6F0-6ABF8B98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4EA5ED1-9C9A-EA7E-1D94-8FE9DE52E804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A65FC4A-4301-85D6-3F79-1F15B4A5096C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BBBF09D4-E021-CA1D-7821-D2FD61482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EFAF657-5AEF-679F-BA74-97AC18F40F39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FE482B4-5A64-4CCA-05AA-88FB2BB5B21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4EC477E0-9A28-4552-F6FE-4136FF99B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FC4C607-7DB4-06AA-53A0-DD76741220DA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E68829B-5AEB-6146-7502-EDF47E79C1C7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8CA371EC-9944-FA4E-B8ED-D605946EB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D353FBA-78AF-2B3D-54AD-F03683D3A904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A3D691E-47DC-CCC8-1177-37FD8CF3CCD5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B12B31CC-EA3D-23F6-0796-5803C2FF8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DFE94C0-7780-78A8-E557-5A3440F4AF4D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DBEB95F-A606-DEF3-F43A-0A8DF3582A3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8B598405-D26B-6557-3670-75F712FF8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C7FFD52-B1D3-5362-D473-AF97C2E6CCD3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842D1EA-3220-E753-E34A-81D6EA44D5EA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E19C7F07-371B-EE14-D96E-58D004253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B</a:t>
            </a:r>
            <a:r>
              <a:rPr sz="3200">
                <a:solidFill>
                  <a:srgbClr val="000000"/>
                </a:solidFill>
              </a:rPr>
              <a:t>ATCH EFFECT CHALLENGES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5111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Technical variability may confound results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5861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Uncorrected batch effects reduce statistical power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47333"/>
            <a:ext cx="7315200" cy="78005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Identify sources using PCA or clustering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49221C3-AB4D-6553-7EF9-599498B092EF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19053A4-DA43-D899-2270-A1BDDBD8806E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9766385-504F-DA50-EBAB-C64495BA431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EB55BD99-8DF0-E217-5D50-18D7B4BEA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68B2FB7-6363-10A9-1338-63C70D3742D1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806C870-4173-66BB-544D-7C30952ED68B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F2146CAC-067B-DE31-821A-DE06AABFD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FA2D201-F021-4C60-A76B-7FA8537BF93D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0D5FC94-2C38-70C0-CB34-383002919466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1262CBE1-BCDC-E82B-2BC1-43458F3F3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DC96E04-318F-686E-4256-E0839464B32F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CEE0939-D94A-563C-F403-68C08B89C00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24AC9404-4168-64EE-21A0-0C7634F37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528296A-9C39-0FBA-0B5D-FEF6EB229E20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8C714CA-9802-B7D6-8EDA-499010EACC12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49130603-3CDF-CE1A-F2C0-45CE4D40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76D21F0-FE58-3255-7D76-AB36E3D35EC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AF05F09-238D-C914-D5B5-4B7489FF7D72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969AE3A4-1838-059A-7D7C-DED810E25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B99539B-0CEA-9FC7-20F1-4B5193A1DA8E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DF2CE57-28BD-0DAA-8403-91A82634E76F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9C190845-B7F4-2293-A67D-A7F9C1D2E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D9D76DE-A0B1-14BD-3275-B87A84871444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76E8CCD2-6587-4B77-905D-0ECAED831EB9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758CE06F-7EE8-9AB1-B9E5-231B753B2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072832" y="182880"/>
            <a:ext cx="791274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B</a:t>
            </a:r>
            <a:r>
              <a:rPr lang="pl-PL" sz="3200" dirty="0">
                <a:solidFill>
                  <a:srgbClr val="000000"/>
                </a:solidFill>
              </a:rPr>
              <a:t>ATCH EFFECTS: CO</a:t>
            </a:r>
            <a:r>
              <a:rPr sz="3200" dirty="0">
                <a:solidFill>
                  <a:srgbClr val="000000"/>
                </a:solidFill>
              </a:rPr>
              <a:t>MBAT, RUV, HARMONY</a:t>
            </a:r>
          </a:p>
        </p:txBody>
      </p:sp>
      <p:sp>
        <p:nvSpPr>
          <p:cNvPr id="4" name="PointBox_1"/>
          <p:cNvSpPr/>
          <p:nvPr/>
        </p:nvSpPr>
        <p:spPr>
          <a:xfrm>
            <a:off x="1361364" y="1284704"/>
            <a:ext cx="3872376" cy="148220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🔄 Combat uses empirical Bayes framework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3885955" cy="19431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RUV and Harmony remove unwanted variation in multi-batch data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8CC9558-A9BF-23D0-54C3-0982F1358E73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9804F5D-1F6B-136C-DF7B-0770F3971C84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3685C84-A15B-7703-C8AD-EB3C73C71FE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573BE202-6F67-C9DD-4E12-41BF26818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831E13C-155D-3636-120C-FE6EF30B7243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646A96A-5BFC-6580-9814-17FE664A0968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CD5983B7-2BA5-AB3C-6BE6-77E450D53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388DAF3-356E-6730-D097-D7D3F4A56EE8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E391B42-594C-786A-331C-72DC2E69E53E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37D1CDB7-6D8C-E98E-E590-B205DAE56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2CE5BF9-661C-CAC7-7A38-48DE5BA2E701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7663059-A19F-D718-083D-902D031D595A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C12FF0AE-27FC-BB50-6AE9-32E1861E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6E2C67D-AF94-4310-B2F8-74613B9A28DE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CEC91F4-FF08-80BC-5C59-BA2B6639DA72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21B037E5-2498-5FEF-5825-60D6CAD5D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957515F-D96E-1F2D-A481-8464C67219CE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5E6AC82-6BE6-4AF0-E82D-44737E9C968D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360E364E-FB82-08A1-D108-4B56D816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98B371C-B950-E21B-7FFE-0BD3741DDBB7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1C83215-8806-AC82-F7E5-BA82D383AF1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127F9C6E-85E2-5C76-7C67-BCB4BDC1B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19744CC-E7EB-2A15-39C3-A648750FF7AF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A2D2C12-2C2C-2213-C623-517E6460D4F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BC577F82-5372-1065-6608-88AE0A22E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Obraz 30">
            <a:extLst>
              <a:ext uri="{FF2B5EF4-FFF2-40B4-BE49-F238E27FC236}">
                <a16:creationId xmlns:a16="http://schemas.microsoft.com/office/drawing/2014/main" id="{4A5BE00B-D0FF-E514-4772-5063E918AD0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1997" y="1782424"/>
            <a:ext cx="3718146" cy="271114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79550" y="182880"/>
            <a:ext cx="329930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V</a:t>
            </a:r>
            <a:r>
              <a:rPr sz="3200" dirty="0">
                <a:solidFill>
                  <a:srgbClr val="000000"/>
                </a:solidFill>
              </a:rPr>
              <a:t>ISUALIZATIONS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07354"/>
            <a:ext cx="3488488" cy="151655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Volcano plots highlight fold-change vs significance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937361"/>
            <a:ext cx="3488488" cy="163085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🌡️ MA-plots show expression vs log-fold change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4CF4813-9777-C9B2-35C6-9C90CE983D84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4BAC0D3-DFAF-231B-EFF7-2FEF472BB7D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8D16F07-6363-353B-68B4-37FE97CB523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11404076-9693-190A-59BC-BF8B6568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EA7AE81-8D2F-86E6-EDAE-4E414B36B724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CDE6497-C9AE-3434-9A28-55F95B4B5338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94603DAF-8461-44DE-B6E3-5CE1CC183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505A712-461E-0118-BC2F-2A5EF8291A4F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8D4BCE1-28FF-36E8-C8A9-1B5E4C046C2A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7EA6FBF6-35AC-4CB0-7054-ACE324CB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53359F1-036D-CC74-CE7D-45D8EED93268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3F96CAC-08FB-AB6E-F2C5-B871D427196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3CF41BF8-C27F-F9DA-732B-43A10A555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7806324-0D8F-759C-8D90-390F68FD753A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2F2C23B-3513-A4F5-E31B-55F61653AEBF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9E5A54B1-BA70-3459-D351-DE1F98ACF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052AD63F-DCE8-537D-7131-85F13C25DC8F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F7C3685-5AB2-3439-9A24-301995B4E014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7DD1E6DF-D986-C03E-036B-30FD75F0D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24315A5-A750-8292-0D9A-22B955725CBB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9316D88-D1D8-B68B-9078-4DDAA0F73AC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65E8B4B1-AB4E-2EB4-974C-EE9576B84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08DC657-898C-F369-E550-B20CB097850C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24C02E3-D688-962E-A080-820CA4BB982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A333833D-56E6-C144-AAA1-0F8FD7D4D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Obraz 33" descr="Obraz zawierający tekst, zrzut ekranu, Prostokąt, diagram&#10;&#10;Zawartość wygenerowana przez AI może być niepoprawna.">
            <a:extLst>
              <a:ext uri="{FF2B5EF4-FFF2-40B4-BE49-F238E27FC236}">
                <a16:creationId xmlns:a16="http://schemas.microsoft.com/office/drawing/2014/main" id="{FF934DF8-F0F6-80AB-14A2-74711C2469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67076" y="1629760"/>
            <a:ext cx="40640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LUSTERING &amp; HEATMAPS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🖥️ Visualize expression patterns across samples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25734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Identify co-expressed gene modules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8694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🎨 Hierarchical or k-means clustering methods used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DDEF388-DCF9-D731-1D5F-7819D26075E2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4A1BD6D-8247-1B6C-8773-D3A6E97A4426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A509699-D850-9E98-2200-FE6C7989F0D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2D99BFDF-9361-6D43-0A05-1F22FC69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DD20749-E0A0-4821-E291-76A6CD675D02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CD6AEFE-2449-EE6E-793A-655D08D79074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86258F10-EA69-B81F-9E11-52AE27FDC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3C5B614-6AAA-5918-B6B1-AB9F6BF38165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BE26254-E00F-EBE2-31F6-985D8092FA1D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EC19FB66-14A6-8854-1FB0-CD8B1F3CE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C102FE8-36BF-18E1-D24D-B5CEC01D8027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DCE5AFE-5991-8F53-C922-832048FD3DB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664E8A94-B37E-87EB-AA74-F552392F7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01A9BF7-7CBE-4E8C-F314-05D021AE874D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0B800B4-8D56-EA8D-B46A-E2F69F727D9C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1AE5A4EF-41ED-85FD-F35F-AB49F5367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674B9CB-F945-1B35-C80E-ED178EFC2EFA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1EF88FE-7809-AC25-1BC4-F7FED35CF1B0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5BFC0C6E-90B7-9D19-BA88-00864D169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B08C017-733B-FE40-4AAC-7BB2F1DE763C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862043B-7406-6289-6E37-1486DEDA067F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AC95BD79-D611-CE1F-CB72-B2B354DC0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C01BE70-195D-5474-6593-BAC5E0978A08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F7A1037-B5D7-48D4-EF43-2A2E4C29FCD1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FB05D3FF-09BE-4895-7B53-11AF078EE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O</a:t>
            </a:r>
            <a:r>
              <a:rPr sz="3200">
                <a:solidFill>
                  <a:srgbClr val="000000"/>
                </a:solidFill>
              </a:rPr>
              <a:t>VERREPRESENTATION ANALYSIS (ORA)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3798904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🔹 Tests if a set of genes is enriched in a pathway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19"/>
            <a:ext cx="3798904" cy="109727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Hypergeometric or Fisher exact tests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812122"/>
            <a:ext cx="3798904" cy="109727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Provides functional context for DE genes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FE83292-F7E6-D212-EE49-2260AF83B3BC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2E01BDD-2D1E-D094-E378-6E1E2D027CB9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DC6E4FA-D0ED-859D-9882-96C2183BED5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29D4357-B7D3-5C78-29B6-401EA9C2D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857C833-2F7F-380B-6036-3C27242864B2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3005504-1785-8CE0-82BB-3AE592934E9F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4F894341-2584-EE3A-6227-725BF520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C2201B2-A054-BBB4-D74C-236FEB99B340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2BC735B-3ACE-25B5-B8DE-ED25C12C1050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7C1C37E9-E24E-02D6-41C1-B4DB4490B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3182571-E1D9-193A-E226-4853457127B0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1DBC58D-12C6-1386-F029-F1C3E1696A2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DC0EDB76-BCB5-B4F4-1524-8CAE1BC39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1A65A0B-AE75-FA4E-E39B-6855557FE4D9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EE1E98B-F4B3-36FD-3A91-13B60A0230B0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C5A52153-5556-D2E6-D0CB-582938F1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1A2ABD2-3FD5-CDCC-F5C1-81D0E90257FE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F015A674-ABED-2F99-D9D0-7361F95C1322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6042DF39-3AA3-2E26-53E5-EA692D90B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DCF8CDA-D649-12CD-48F1-1D28B6AAD775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D58DE45-AA4E-6764-C11A-E350335F423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F63B485B-81F4-AE65-3156-3B3DD7E6F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689F11F-4C69-B941-B977-56764A19A8B1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A179CB9-B88E-909C-153C-8242C23DB9A0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6DCA5DA6-1FD5-9F50-D40A-B07B716E1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krąg, diagram&#10;&#10;Zawartość wygenerowana przez AI może być niepoprawna.">
            <a:extLst>
              <a:ext uri="{FF2B5EF4-FFF2-40B4-BE49-F238E27FC236}">
                <a16:creationId xmlns:a16="http://schemas.microsoft.com/office/drawing/2014/main" id="{315242EA-D180-95B6-BDFE-12AE99BB61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20776" y="1572793"/>
            <a:ext cx="3710300" cy="30723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G</a:t>
            </a:r>
            <a:r>
              <a:rPr sz="3200">
                <a:solidFill>
                  <a:srgbClr val="000000"/>
                </a:solidFill>
              </a:rPr>
              <a:t>ENE SET ENRICHMENT ANALYSIS (GSEA)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93546"/>
            <a:ext cx="3415516" cy="153021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Considers ranked gene lists, not just DE cutoff</a:t>
            </a:r>
          </a:p>
        </p:txBody>
      </p:sp>
      <p:sp>
        <p:nvSpPr>
          <p:cNvPr id="4" name="PointBox_1"/>
          <p:cNvSpPr/>
          <p:nvPr/>
        </p:nvSpPr>
        <p:spPr>
          <a:xfrm>
            <a:off x="1392607" y="3072254"/>
            <a:ext cx="3373502" cy="153021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Detects subtle, coordinated expression changes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93D138F-9B90-9A2B-C939-9A3B019F209C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B6AB61A-A1DD-CD57-E168-D31AEBB601D4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FEF8A5E-5155-6FE7-9A76-9B03886DC8D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113B034-F07C-8D50-5167-125048CD8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F3D61B0-2E27-313A-8509-A106A85740D4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8AAE6AA-5C2B-47DE-2A5A-F34AFA349723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7B2C55D9-5BC4-9392-FD6E-68F2B2D78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C6CBB7A-D27D-BD7E-87BC-46ECF8EADC8A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24F7376-06E6-67DB-55C9-A0BCC821CF6B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04C9A3B9-31C0-5C0E-736E-7EE092482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B948EB6-A6EF-199D-7EBD-964ACA4196EA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364B4BE-A26A-5260-802E-93A2E4DE8AD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06743AA3-83E8-E971-4B0D-CC6FBD988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638206D-787D-53C5-7D0A-BBFCE5EB77A7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50CB7E1-6C10-8A10-4A2E-5C568BF139A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B6A14B96-3142-5EBA-1C1C-6F89680BE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1DD4FAC-2E22-6590-6B4B-66A8675E605B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4E5D49C-AA76-EA7B-8D7F-D3456BC7E5C8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649B8E47-7269-5511-E578-563385B85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8A150B8-18D9-95E2-E555-95A2F7D5CD3E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08E440B-DBFB-D3E9-1766-E751CADB81D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FCDDFF03-0A38-350A-5C79-FCF04D96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8E80C48-A92C-92BD-8417-EBEDDF6F9EFF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4C9DDC47-437E-A0BC-53CB-2AE69E47910A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8AF81D05-2E02-606F-93D7-2D449DD7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7BF437C7-8B05-4040-B0FE-FA8E10132C6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9581"/>
          <a:stretch>
            <a:fillRect/>
          </a:stretch>
        </p:blipFill>
        <p:spPr>
          <a:xfrm>
            <a:off x="4905734" y="1426029"/>
            <a:ext cx="4164770" cy="316774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ATHWAY DATABASES OVERVIEW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🌐 KEGG: metabolic and signaling pathways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61734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📚 Reactome: curated human pathways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84694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Gene Ontology (GO) for functional categories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E87CE62-A72A-0494-38E5-E41861547D04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1EE3CA8-7C25-F9E6-A55F-E0E77C92E239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F39353F-4825-E9C4-42B4-016B89F2D42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EE41F2B-3A6C-329A-5CF0-61DA98F32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8ACD9D7-7EEB-EB47-EAE8-18AB639256CE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DE23A32-0E7B-30CC-D440-D626A112F0B4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836CBC32-E6AB-D8BA-6836-9DCAE39ED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46E7B6A-28F1-C8C2-9791-C4E181C92BD9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A8543BD-F896-CC2A-AF79-10ED9FFCB5F3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4F2CBC67-E1C5-C7C1-3D0F-DB7CBDD6A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4101BDB-CB3A-9D40-26BB-0B0AC16963D6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ECBDBB9-5DFA-475E-7F1E-4873E57E3AA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A5F0C6B1-A4D0-7E47-D65B-4D257C0E5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F7215EC-47C9-1C92-9D7B-480C4FFE7F62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5F54A0D-D5D2-E80D-38C3-659F05F30026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9EA407D1-7BC3-1BC4-56A2-5547EBA4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04D68670-0CE3-C59C-C1BB-623514AF99B3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CCCB30A-46D9-B850-7BA7-BC5DB15C9D27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EF073E0A-1298-52A9-C255-2A99E954C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ADB6540-2C23-6505-F9D2-E08AFFB1DDD1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2F73E97-296B-24FF-A645-98B406EF07E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F064A784-CD54-69AD-6C07-64F7D2C1B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58F909A-D852-771A-1026-878A19BD2842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5C122B97-01CD-C591-B3BD-659CEEE3B0F9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17A0DAAF-C6FB-AD47-71EB-AAD63C371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F0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NA-SEQ DERIVED BIOMARKERS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Use DE genes or modules as disease biomarkers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107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Combine with clinical data for prediction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2535"/>
            <a:ext cx="7315200" cy="74405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Requires validation in independent cohorts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22EEFFB-B150-DE80-E010-A3A2E3A08FCC}"/>
              </a:ext>
            </a:extLst>
          </p:cNvPr>
          <p:cNvSpPr/>
          <p:nvPr/>
        </p:nvSpPr>
        <p:spPr>
          <a:xfrm>
            <a:off x="-29359" y="-53133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7EC2392-7711-E2BC-5080-C6057869560B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E51AEC1-DC81-8010-D6C7-CC8D3F77A78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2A06BAD-765F-9C27-7E76-5FD78E241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F747F30-182D-5107-7B61-8E41F7C63A0A}"/>
              </a:ext>
            </a:extLst>
          </p:cNvPr>
          <p:cNvGrpSpPr/>
          <p:nvPr/>
        </p:nvGrpSpPr>
        <p:grpSpPr>
          <a:xfrm>
            <a:off x="603950" y="683159"/>
            <a:ext cx="612000" cy="612000"/>
            <a:chOff x="596620" y="96417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0EAA3FF-AC60-2187-A82A-C47816E2C022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kres słupkowy z wypełnieniem pełnym">
              <a:extLst>
                <a:ext uri="{FF2B5EF4-FFF2-40B4-BE49-F238E27FC236}">
                  <a16:creationId xmlns:a16="http://schemas.microsoft.com/office/drawing/2014/main" id="{73983DE8-342D-131B-29D4-188410ED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174FE1D-7456-FDFA-0EEF-0C507CC84FA2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08A34E5-013B-4462-4B0D-621D081FB5F1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D3AD6013-DDFA-2375-8D15-C96059AFE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7950298-74AB-02E6-E9D6-37B2718A3A3A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D291208-DB20-E0CE-8435-19999F1970D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3DE4093D-B0F4-800D-DEBC-B1A93EA9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959CEA0-8CF5-BB6A-9119-BFB885EEA68C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FFC4905-5FDE-F3E3-A604-85B7564F966B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00F3CB13-BE74-C5DD-D8F2-54DA7D681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D6A0216-2D27-90E1-5CE2-23DEC492CCA3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6EC966E-4DED-3DEF-FF15-4ACBAC411CF6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1A6EE0AD-7D19-6B79-B4F8-AEC765E92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F7A1C814-CF7B-1CDD-9B01-D293DE0AE27D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EA8C2D22-8900-3E9E-0B1A-627A4E8B6B06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941F8F0F-360B-234C-C9E9-37CCD83D1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A4A9FCF-78B5-B757-88D0-CF0E05CE8F9D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BCF6D4B-B6BE-82D5-3B69-57BF4761BADA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FB08D7BD-C58F-5EA6-3B40-7EA56BDD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HAT IS GENOME ANNOTATION?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Process of identifying genes and functional elements in a genome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Combines computational predictions and experimental evidence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468565E-7FB8-303F-219A-D5DF97A93DBA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B0D6970-74E3-948B-C02E-831E12A34D28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D54ED72-0C7F-9741-7790-DCED28FD169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71B5776-538C-072C-8ED8-273EF94FC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539E53F-0CC3-AEB2-EA97-8D64BA561D93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599E5E7-8D37-2767-CFF0-699DFADF01F3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3B336EAE-8847-C0D9-AFF3-7A372BA0D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BA9970D5-70C2-6195-9A6D-454A02D45C15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44C23403-3AA2-3FE0-017F-E47475224C52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bakteria z wypełnieniem pełnym">
              <a:extLst>
                <a:ext uri="{FF2B5EF4-FFF2-40B4-BE49-F238E27FC236}">
                  <a16:creationId xmlns:a16="http://schemas.microsoft.com/office/drawing/2014/main" id="{97D822BF-C090-9AC3-5DFE-6036986F4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B918395A-F5DD-10CB-A166-68297206FDA5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E0A37F6F-C84C-F726-CB76-7443144256A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Kształty podstawowe z wypełnieniem pełnym">
              <a:extLst>
                <a:ext uri="{FF2B5EF4-FFF2-40B4-BE49-F238E27FC236}">
                  <a16:creationId xmlns:a16="http://schemas.microsoft.com/office/drawing/2014/main" id="{5D7442B2-6995-C39A-AF31-4262CF0AA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7E98EA7B-E2AF-5C4D-5401-0097D735C5EB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2AE8586A-63A9-D97C-12EC-B03454944533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Wykres słupkowy z wypełnieniem pełnym">
              <a:extLst>
                <a:ext uri="{FF2B5EF4-FFF2-40B4-BE49-F238E27FC236}">
                  <a16:creationId xmlns:a16="http://schemas.microsoft.com/office/drawing/2014/main" id="{AEBDF586-E29A-EDFE-9D66-4B9B962BF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2CD6DB30-5586-E275-0576-E3F49947E50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297CF7F9-75D3-6FF5-594C-E4D849577628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Odbicie z wypełnieniem pełnym">
              <a:extLst>
                <a:ext uri="{FF2B5EF4-FFF2-40B4-BE49-F238E27FC236}">
                  <a16:creationId xmlns:a16="http://schemas.microsoft.com/office/drawing/2014/main" id="{62AE30BB-F93F-44CD-C233-BBCDFE7F8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D594FBB0-7B91-736D-5B27-8181EAA14768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E7471CDA-5FC5-4A19-8B3C-C9A5F5DCBE3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Sieć z wypełnieniem pełnym">
              <a:extLst>
                <a:ext uri="{FF2B5EF4-FFF2-40B4-BE49-F238E27FC236}">
                  <a16:creationId xmlns:a16="http://schemas.microsoft.com/office/drawing/2014/main" id="{A5A03187-B4CE-238D-41F1-C45625269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F2F33997-14E7-918A-BFC8-3C63607A7893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4BCB9D26-E7A7-9770-8567-5CC0B9D228A6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Boisko z wypełnieniem pełnym">
              <a:extLst>
                <a:ext uri="{FF2B5EF4-FFF2-40B4-BE49-F238E27FC236}">
                  <a16:creationId xmlns:a16="http://schemas.microsoft.com/office/drawing/2014/main" id="{E562AC13-C08E-466A-6528-8221B122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56" name="Obraz 55" descr="Obraz zawierający tekst, linia, Czcionka, Wykres&#10;&#10;Zawartość wygenerowana przez AI może być niepoprawna.">
            <a:extLst>
              <a:ext uri="{FF2B5EF4-FFF2-40B4-BE49-F238E27FC236}">
                <a16:creationId xmlns:a16="http://schemas.microsoft.com/office/drawing/2014/main" id="{8DC61F88-704E-9FC5-7A6C-7F057AFFD0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3749040"/>
            <a:ext cx="7772400" cy="1267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C53E19-5D82-FC70-D2C9-A30F3ED43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05CD10D-3305-33C8-F604-36510120184B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7" name="Grupa 66">
            <a:extLst>
              <a:ext uri="{FF2B5EF4-FFF2-40B4-BE49-F238E27FC236}">
                <a16:creationId xmlns:a16="http://schemas.microsoft.com/office/drawing/2014/main" id="{1530E6BA-CC75-ACD6-7DD3-CD8310FD1CF0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68" name="Owal 67">
              <a:extLst>
                <a:ext uri="{FF2B5EF4-FFF2-40B4-BE49-F238E27FC236}">
                  <a16:creationId xmlns:a16="http://schemas.microsoft.com/office/drawing/2014/main" id="{FD7C0A71-7639-0FF3-E69C-D057BD4B275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9" name="Grafika 68" descr="Wyjście z wypełnieniem pełnym">
              <a:extLst>
                <a:ext uri="{FF2B5EF4-FFF2-40B4-BE49-F238E27FC236}">
                  <a16:creationId xmlns:a16="http://schemas.microsoft.com/office/drawing/2014/main" id="{5AE07D9F-ADF0-0789-467C-21849498F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sp>
        <p:nvSpPr>
          <p:cNvPr id="2" name="TitleBox">
            <a:extLst>
              <a:ext uri="{FF2B5EF4-FFF2-40B4-BE49-F238E27FC236}">
                <a16:creationId xmlns:a16="http://schemas.microsoft.com/office/drawing/2014/main" id="{BBD57965-B220-119F-F92F-241DCB54B27C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HAT IS TRANSCRIPTOMICS?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E425F2BD-A4CA-8180-2F38-669BA2CD1ED1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Study of RNA molecules in a cell or tissue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1DB285A3-48AC-B85F-3EB5-671C1E47C5A5}"/>
              </a:ext>
            </a:extLst>
          </p:cNvPr>
          <p:cNvSpPr/>
          <p:nvPr/>
        </p:nvSpPr>
        <p:spPr>
          <a:xfrm>
            <a:off x="1371600" y="220374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Measures gene expression levels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DE0DEE45-6401-4A51-4819-D858F0D759B2}"/>
              </a:ext>
            </a:extLst>
          </p:cNvPr>
          <p:cNvSpPr/>
          <p:nvPr/>
        </p:nvSpPr>
        <p:spPr>
          <a:xfrm>
            <a:off x="1371600" y="302670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Helps link genotype to phenotype</a:t>
            </a:r>
          </a:p>
        </p:txBody>
      </p:sp>
      <p:grpSp>
        <p:nvGrpSpPr>
          <p:cNvPr id="59" name="Grupa 58">
            <a:extLst>
              <a:ext uri="{FF2B5EF4-FFF2-40B4-BE49-F238E27FC236}">
                <a16:creationId xmlns:a16="http://schemas.microsoft.com/office/drawing/2014/main" id="{94CA0E61-97B5-C756-7F31-40767325E091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3DFB44B-FAF7-D35C-3286-F05012BE7764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Kształty podstawowe z wypełnieniem pełnym">
              <a:extLst>
                <a:ext uri="{FF2B5EF4-FFF2-40B4-BE49-F238E27FC236}">
                  <a16:creationId xmlns:a16="http://schemas.microsoft.com/office/drawing/2014/main" id="{B713F576-6ED0-903D-14C3-860229AF4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64" name="Grupa 63">
            <a:extLst>
              <a:ext uri="{FF2B5EF4-FFF2-40B4-BE49-F238E27FC236}">
                <a16:creationId xmlns:a16="http://schemas.microsoft.com/office/drawing/2014/main" id="{36F3E4FF-C3A6-7BC5-A7F8-543D0A7235EF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65" name="Owal 64">
              <a:extLst>
                <a:ext uri="{FF2B5EF4-FFF2-40B4-BE49-F238E27FC236}">
                  <a16:creationId xmlns:a16="http://schemas.microsoft.com/office/drawing/2014/main" id="{C6EEDB6A-06A0-B147-B4F1-1BDB72AA659F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6" name="Grafika 65" descr="bakteria z wypełnieniem pełnym">
              <a:extLst>
                <a:ext uri="{FF2B5EF4-FFF2-40B4-BE49-F238E27FC236}">
                  <a16:creationId xmlns:a16="http://schemas.microsoft.com/office/drawing/2014/main" id="{D181293D-F2DE-411A-AC14-57625CBB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73" name="Grupa 72">
            <a:extLst>
              <a:ext uri="{FF2B5EF4-FFF2-40B4-BE49-F238E27FC236}">
                <a16:creationId xmlns:a16="http://schemas.microsoft.com/office/drawing/2014/main" id="{F8AB7CB2-B3F5-665A-9576-7FC67F4D93AF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74" name="Owal 73">
              <a:extLst>
                <a:ext uri="{FF2B5EF4-FFF2-40B4-BE49-F238E27FC236}">
                  <a16:creationId xmlns:a16="http://schemas.microsoft.com/office/drawing/2014/main" id="{D04469AD-E791-D773-2F6F-A8AEEF771457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5" name="Grafika 74" descr="Wykres słupkowy z wypełnieniem pełnym">
              <a:extLst>
                <a:ext uri="{FF2B5EF4-FFF2-40B4-BE49-F238E27FC236}">
                  <a16:creationId xmlns:a16="http://schemas.microsoft.com/office/drawing/2014/main" id="{5341B46A-E195-6785-A877-53F9A5B08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76" name="Grupa 75">
            <a:extLst>
              <a:ext uri="{FF2B5EF4-FFF2-40B4-BE49-F238E27FC236}">
                <a16:creationId xmlns:a16="http://schemas.microsoft.com/office/drawing/2014/main" id="{5C821C18-635D-0CB1-3F89-4221171C8797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77" name="Owal 76">
              <a:extLst>
                <a:ext uri="{FF2B5EF4-FFF2-40B4-BE49-F238E27FC236}">
                  <a16:creationId xmlns:a16="http://schemas.microsoft.com/office/drawing/2014/main" id="{E4DC56F8-62A5-1DF9-97AA-9BEBE8A51088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8" name="Grafika 77" descr="Strzałka ciągła: zawrócona w pionie z wypełnieniem pełnym">
              <a:extLst>
                <a:ext uri="{FF2B5EF4-FFF2-40B4-BE49-F238E27FC236}">
                  <a16:creationId xmlns:a16="http://schemas.microsoft.com/office/drawing/2014/main" id="{790E4019-E526-A215-10C4-5E893C110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79" name="Grupa 78">
            <a:extLst>
              <a:ext uri="{FF2B5EF4-FFF2-40B4-BE49-F238E27FC236}">
                <a16:creationId xmlns:a16="http://schemas.microsoft.com/office/drawing/2014/main" id="{459ACAEC-AFDF-E3E7-B65D-95C4B9F82A6D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80" name="Owal 79">
              <a:extLst>
                <a:ext uri="{FF2B5EF4-FFF2-40B4-BE49-F238E27FC236}">
                  <a16:creationId xmlns:a16="http://schemas.microsoft.com/office/drawing/2014/main" id="{B9CCBE37-9C4A-D525-7404-6EBE951005FB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1" name="Grafika 80" descr="Odbicie z wypełnieniem pełnym">
              <a:extLst>
                <a:ext uri="{FF2B5EF4-FFF2-40B4-BE49-F238E27FC236}">
                  <a16:creationId xmlns:a16="http://schemas.microsoft.com/office/drawing/2014/main" id="{DFAD1D14-7874-41F2-D60A-0B4A9B66E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82" name="Grupa 81">
            <a:extLst>
              <a:ext uri="{FF2B5EF4-FFF2-40B4-BE49-F238E27FC236}">
                <a16:creationId xmlns:a16="http://schemas.microsoft.com/office/drawing/2014/main" id="{F1F11D08-CC36-4411-32DF-CCDAE2920379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83" name="Owal 82">
              <a:extLst>
                <a:ext uri="{FF2B5EF4-FFF2-40B4-BE49-F238E27FC236}">
                  <a16:creationId xmlns:a16="http://schemas.microsoft.com/office/drawing/2014/main" id="{2E6CEC59-C7E5-C02F-9D5F-EDF8DA35193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4" name="Grafika 83" descr="Sieć z wypełnieniem pełnym">
              <a:extLst>
                <a:ext uri="{FF2B5EF4-FFF2-40B4-BE49-F238E27FC236}">
                  <a16:creationId xmlns:a16="http://schemas.microsoft.com/office/drawing/2014/main" id="{AFEDBA22-C3CB-AD99-9D01-D9AD584E7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85" name="Grupa 84">
            <a:extLst>
              <a:ext uri="{FF2B5EF4-FFF2-40B4-BE49-F238E27FC236}">
                <a16:creationId xmlns:a16="http://schemas.microsoft.com/office/drawing/2014/main" id="{EB10A7FC-9D7B-646F-1715-523A47ABB4B7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86" name="Owal 85">
              <a:extLst>
                <a:ext uri="{FF2B5EF4-FFF2-40B4-BE49-F238E27FC236}">
                  <a16:creationId xmlns:a16="http://schemas.microsoft.com/office/drawing/2014/main" id="{77E6C537-051D-3626-6930-B12ED2A24DB0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7" name="Grafika 86" descr="Boisko z wypełnieniem pełnym">
              <a:extLst>
                <a:ext uri="{FF2B5EF4-FFF2-40B4-BE49-F238E27FC236}">
                  <a16:creationId xmlns:a16="http://schemas.microsoft.com/office/drawing/2014/main" id="{A8C1CFC9-E7A1-7D60-A9B1-F3A977612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679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TRUCTURAL VS FUNCTIONAL ANNOTATION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5790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🏗️ Structural: genes, exons, introns, UTRs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381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Functional: protein domains, motifs, regulatory elements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2535"/>
            <a:ext cx="7315200" cy="68612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Both required for a complete genome map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F54D83C-0C19-2359-F45C-19D4C9963FED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26BE88C-7D12-DC37-7822-867A7280748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F30528E-6D4B-26A8-978D-AF475759491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BFEB0CB-F374-CEEC-7B26-A4BCB21A9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A6C1C6E-A5E3-719A-8BC2-B157AD556EE7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D1060E7-B38B-8FB0-208A-93748D6832B1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trzałka ciągła: zawrócona w pionie z wypełnieniem pełnym">
              <a:extLst>
                <a:ext uri="{FF2B5EF4-FFF2-40B4-BE49-F238E27FC236}">
                  <a16:creationId xmlns:a16="http://schemas.microsoft.com/office/drawing/2014/main" id="{532A5614-48A8-E515-E1DF-2E58A9535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6DDA4D9-C5C0-EB70-CF2D-EE609347AF37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CCBB62B-DFEA-4170-4DF5-48A81C8C4B26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8CEE88A9-50EC-F2FD-C8CB-5E64B1725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62F62C9-1C3F-C179-E1E3-1751A1DFC257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49CA035E-0A65-6F47-C5F1-A4911FED2064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858F7544-64DC-5066-C801-7AFDB5ACB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3E7C5F3-1D48-19E9-D5C6-0627F972C051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DC506DC-E746-C7B5-00D8-CF017C1473BF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03216294-1E30-28A4-AF9E-39C8B07A4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152656F-99A9-E54C-629D-2451195D2E0F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5002411-C856-CEC8-140E-C981CE904EBB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157FBF02-862F-08AE-EE23-77D5C8252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6ED7B5E-8133-F972-75E1-79A801898A1C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7CEB4AEA-2376-1440-6429-1E67525E012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A2A8E5BD-C520-FE99-221C-B99341878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E753B3B-C3C8-C8E3-67AA-81C2741756CD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5A6968E-9E9A-F2FA-F1DC-7FD9EDDA4A9D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DD56B477-331B-45F7-1728-C3FC0610B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A</a:t>
            </a:r>
            <a:r>
              <a:rPr sz="3200">
                <a:solidFill>
                  <a:srgbClr val="000000"/>
                </a:solidFill>
              </a:rPr>
              <a:t>B INITIO GENE PREDICTION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Uses statistical models to predict genes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374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Tools: AUGUSTUS, GeneMark, GENSCAN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670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Works best on well-characterized genomes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5502A8CA-4A8C-195B-6E09-35E048DA684C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E9282D8-A8D0-6E66-9736-FA8B08DDBD9B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DEAE225-DDF4-42E2-B38A-C5CD5BCEC23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A3CF085-149E-E209-7A9A-AF6FC5674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A6D9273-64D5-EE64-3530-F19984718B73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F114C7D-BF11-2212-509D-EDE18B17FC80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trzałka ciągła: zawrócona w pionie z wypełnieniem pełnym">
              <a:extLst>
                <a:ext uri="{FF2B5EF4-FFF2-40B4-BE49-F238E27FC236}">
                  <a16:creationId xmlns:a16="http://schemas.microsoft.com/office/drawing/2014/main" id="{7056EA20-AA0F-A862-B583-EA265D9D8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EB4BBA7-F437-CD23-8247-2082046B11A2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2DED11E-F3EF-340A-6419-2B7FD76921A9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3356FC7B-BF49-2FCB-196B-7E402ADD0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345D3E3-1ABE-479F-F7D7-612172B8E7CE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5DCBC94-1BB4-8EFC-11FE-1191BC9FD01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F0314981-BC57-71D5-6D9C-F52B11BC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575DCDA-168F-064D-37BC-39B07391D4C0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24FBB82-D042-D0F1-8D2C-6ACD12AC3954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9C8BC18C-0A91-3507-78C4-E03A5735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8D58785-6E23-0D97-686C-58C307CFDF27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F6AA01DE-B6D0-7F61-3588-B33385B6A80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9D81C9C3-AEE2-D408-4C98-A7F275C67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EE89614-7943-AB92-0707-2C78025356A9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E247DBC6-D498-B086-0391-B31D85021A7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8E08F0E5-14D9-A6FC-71F2-A88875733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4921395-9015-8A43-8041-28DB69A1B860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4294465-F3A0-DDD2-2CE9-CB5EF841F602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41D9D4A0-45EE-1BE2-056D-7C5693CEF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E</a:t>
            </a:r>
            <a:r>
              <a:rPr sz="3200">
                <a:solidFill>
                  <a:srgbClr val="000000"/>
                </a:solidFill>
              </a:rPr>
              <a:t>VIDENCE-BASED METHODS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Incorporates RNA-seq, Iso-seq, EST alignments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Supports ab initio predictions with experimental data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2218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Improves accuracy of exon-intron boundaries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F23286F-B04B-879D-F6E4-8A96487E9170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7288C74-F36B-9B13-52EF-CCE48D091FB8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A90CD35-331B-E139-1A16-B2D4C6F866A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0BAE735-2646-030D-B0A7-84B4E1F7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89392AD-BF7D-FCD1-7E96-D622B46F0B3C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4409AF7-70DB-B671-F266-D70B8BC63321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trzałka ciągła: zawrócona w pionie z wypełnieniem pełnym">
              <a:extLst>
                <a:ext uri="{FF2B5EF4-FFF2-40B4-BE49-F238E27FC236}">
                  <a16:creationId xmlns:a16="http://schemas.microsoft.com/office/drawing/2014/main" id="{3123DDAB-9E5C-ABC8-EB7D-6C150F051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801E51B-6DD7-4093-F2DE-AF54BB0F1992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49441A-3889-9D44-E1C5-3AC629C8C353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DD57AF7F-9EB5-8D26-A306-AA5250BCF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DE61022-D0F0-8B82-0415-83BB772A469B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199DFD4-5701-3309-2AAE-A8F0933AA63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E02C7B6F-8C22-F9B2-C1AF-A1243BCAB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C76130E-6DCF-971C-14E0-BDF45B119E81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3411DED-ECCA-E68E-C683-7FAA959BA138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3E96DC8B-14C3-1197-DE6E-604281303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F4334A8-2E3E-F43E-7546-2F918A2243F5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FBC4BC1-8784-C558-452B-6C80F036379F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2667ABD2-2200-26D6-1367-8CDF340E3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B8CFDFB-9757-A841-7358-199C913444BE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72A78B28-750E-5011-C33F-F8039502470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8610FACA-FEF0-09E8-B278-8F04279C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F39D34B-006D-E914-0FA4-9778B9C3C1C2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B35F771-BE08-60EE-446A-6D63917F9849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EC2BBC17-236A-D930-F7BB-DF955FCA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F</a:t>
            </a:r>
            <a:r>
              <a:rPr sz="3200">
                <a:solidFill>
                  <a:srgbClr val="000000"/>
                </a:solidFill>
              </a:rPr>
              <a:t>UNCTIONAL ANNOTATION TOOLS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📚 InterPro, Pfam: protein domains and families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25734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UniProt: curated protein function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8694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Predict molecular function, biological process, cellular component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5AAC550-80B0-1844-C6C2-2DE7F72D0A1E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A17F3E1-85C5-07CA-A1D1-383FD9F03B32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EA94512-5C72-D139-F9A9-1D167F53802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E6A93F15-A85E-D662-331E-C3237ABCE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499CB3C-E375-B2BD-652F-6A00AA5F423D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29E88D1-D305-53F9-8BC0-DCFC6453CFB3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trzałka ciągła: zawrócona w pionie z wypełnieniem pełnym">
              <a:extLst>
                <a:ext uri="{FF2B5EF4-FFF2-40B4-BE49-F238E27FC236}">
                  <a16:creationId xmlns:a16="http://schemas.microsoft.com/office/drawing/2014/main" id="{FDA38192-DFEC-AFFA-C59B-FB1A7DEA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59760C1-C50F-C286-11D1-13711431E0C3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FEE3299-2ADD-CA3A-81F2-84D3253408E8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305C4C26-6D06-ABEA-48A2-04343F42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1ECF4E6-792E-2AFC-FEC1-30916F8CF281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76220EA-CBE8-8C3F-6D64-E5FD96F009D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4FA3D1D0-E1D8-6E23-5051-996D9E4F1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2578057-5635-0866-1E0A-EA182A0CDFE2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9EED667-5A2B-702C-F15E-4C9F7EB084EE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46BFBABD-90A0-AE63-4EFE-AE14CE8E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DAFA736-95B1-5367-509C-0D4930FBC8C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68A510A7-BA7A-F98C-9479-368408C8E6AB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71E2379D-748D-AAE3-1126-AE270023E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10B7DF1-CA8F-6A66-2AD8-EDF59EFF0E4A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0DF7ADF-C067-0DCA-A856-49091EAE738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22F8891B-ECD5-B581-D90F-7BFB9B96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3A9C6E3-2D37-7EC9-3FB3-138111101E97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FE9C362-6180-3EB5-04A5-9F678512CCE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2B6FF005-6F92-2492-F2B8-B28A6DD2C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28507" y="182880"/>
            <a:ext cx="74013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RANSCRIPTION FACTOR BINDING SITE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Identify potential regulatory sites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🏷️ Use motifs and position weight matrices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Predict TF–gene regulatory interactions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7E840B3-6DAB-3803-15E9-12FA7893B392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2CED4D3-D18F-206C-8306-F2ADFB17DDC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52EAB41-0331-17EB-0342-BDB6008995F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4ED8E458-B2F8-E5A4-BB82-08DB85C9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E13ED4E-965A-ECA5-6B27-F97B86954DBF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27EA849-0842-82F5-AF4C-3C1A8A6C48B9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trzałka ciągła: zawrócona w pionie z wypełnieniem pełnym">
              <a:extLst>
                <a:ext uri="{FF2B5EF4-FFF2-40B4-BE49-F238E27FC236}">
                  <a16:creationId xmlns:a16="http://schemas.microsoft.com/office/drawing/2014/main" id="{377A20D0-C1E7-E1BD-230B-36032C5CA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797A0EA-4670-7FF5-8044-DBC78F566557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13889A1-D41D-F226-27C7-81073BD84ECE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62CB3606-49CF-A8A7-98F8-22AAE913C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5CEA161-4B45-D3E3-0F80-B7D9338E2E7F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B2622A9-AB91-D603-FC49-8208EFCBFAC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6FBE01FC-3526-4CD2-16EB-D1F93561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86E9537-F75E-CC93-8395-5A57706DBF04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3153155-8D50-BFF6-3191-CDBA221D5120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D29F05E7-34BC-1BF4-C7CE-25D38FBD3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2A9E694-4074-E1ED-75F5-1422101588E3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737BF17-E2DE-2AC4-AC74-2EC485C6AE5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B840A779-D046-2C22-E415-698B986FA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FF78947-A3C6-4778-B815-ED66105CAC65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04CF3F6-7C86-C51B-5656-1F643F2F695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D85A8363-8551-5EA2-A8E5-9E1E9FA7C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BC7139B-68DF-FE3F-253C-3EC1BBFE31F0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41F9212E-7C8F-E134-DFF7-C763464FE21D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668E22F3-3AFE-B3FB-CB65-1B16FED8F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40104" y="182880"/>
            <a:ext cx="697819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E</a:t>
            </a:r>
            <a:r>
              <a:rPr sz="3200" dirty="0">
                <a:solidFill>
                  <a:srgbClr val="000000"/>
                </a:solidFill>
              </a:rPr>
              <a:t>NHANCER/PROMOTER PREDICTION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✨ Identify cis-regulatory elements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Machine learning models improve prediction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67887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Often integrated with </a:t>
            </a:r>
            <a:r>
              <a:rPr dirty="0" err="1"/>
              <a:t>ChIP</a:t>
            </a:r>
            <a:r>
              <a:rPr dirty="0"/>
              <a:t>-seq and ATAC-seq data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B2BFA0B-831A-651D-4009-113FDA1F5A67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DAF75B8-1924-FEEC-5B14-7051C683B811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147EBB4-D393-8F2B-1652-8F8087FF56C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D818D79-59C9-B12A-6E63-B77FF4E3D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849DF44-50C4-9960-D1F0-4675C1D8150A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6542878-AB63-E901-0F58-F88A04AF2669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trzałka ciągła: zawrócona w pionie z wypełnieniem pełnym">
              <a:extLst>
                <a:ext uri="{FF2B5EF4-FFF2-40B4-BE49-F238E27FC236}">
                  <a16:creationId xmlns:a16="http://schemas.microsoft.com/office/drawing/2014/main" id="{4B399E78-B626-BB7B-4AC7-21F598C8B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B94D7E9-621D-092D-CA2A-0EBC5A2CB5D8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A5C46A5-E2FA-407B-7A91-47D97A6C4A91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FE11C35C-345A-39ED-9474-8059FAD3A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47D0D99-C731-1DA9-2996-DAFC36301057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548B223-1B9E-71EB-90CA-FDE28ABC9D3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A77B580B-9050-FC67-6A6A-BBFA04462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7CD2E03-5556-E031-79CF-F990BBF8D0CB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81FD020-14A2-FBC1-BC77-5005640046AA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5851989E-3753-7491-725F-73971790E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EBD7060-5CD3-C47E-25FD-46E475EEEEAF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072A3E6-7B22-E4B1-895D-9C1017745FFB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912039D2-E4C9-6402-AF28-36A4572B5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EEBB548-B988-5158-5A8C-16D433B50FA6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38652F5-B9CD-9FF9-6C8C-74507305399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B5E82406-7792-4705-C80A-A4D7A2A0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1D265A9-4AE3-6C4D-2990-F26FF5E4AFB8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D0B47D2-04CB-3A17-8950-0AC52DDF1E40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5A3AED77-9B8E-8DDC-3463-D1D8FF01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A</a:t>
            </a:r>
            <a:r>
              <a:rPr sz="3200">
                <a:solidFill>
                  <a:srgbClr val="000000"/>
                </a:solidFill>
              </a:rPr>
              <a:t>NNOTATION OF REPETITIVE ELEMENTS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🌀 RepeatMasker, Tandem Repeats Finder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📌 Identify transposable elements and simple repeats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Important to mask repeats for downstream analyses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15E983B-6704-ECA1-CC8B-94B945679CC8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0F44462-F4DB-EEEE-E173-E666F0E3F2EA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2A81530-0BD9-A529-4FCA-C088B57EDB4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78FE4187-137B-83D0-CA76-D2239608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9C519A5-5264-EF55-58FC-BAA0E4095D6F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DA75EC8-1910-8128-6045-FF529B5D4B6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trzałka ciągła: zawrócona w pionie z wypełnieniem pełnym">
              <a:extLst>
                <a:ext uri="{FF2B5EF4-FFF2-40B4-BE49-F238E27FC236}">
                  <a16:creationId xmlns:a16="http://schemas.microsoft.com/office/drawing/2014/main" id="{451585E1-4E02-D6F6-5704-AA8D129C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A682923-DDA9-0C5B-9894-EB7EF94CC92B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6319C79-52BB-7D0F-780D-C674033946E1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2F6CCD0F-C85A-E178-F86F-238DFD1B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E46BF79-978A-F6D7-E5BE-F1C6303562EF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BA356B5-7543-A1A0-5090-8A195B7CD8B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9CFDD744-D8DD-6051-EC13-61CF256B4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83FDCCB-476C-1339-E0A1-A2B144994AC4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BF0D868-6E41-E3AD-6704-DFD14C7B1197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8092E2D2-441C-9C1C-9A9D-D2ECFB34E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93C2040-4FDB-9D25-866C-FCE951A339AF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B996967-CC47-C2D6-93F4-23FDAD0639B2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882A5737-AB74-A1B1-027B-FBB63EADD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EE08507-5E6F-C9C0-7A4D-A9BC2CDC7079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A0D4F6B-5079-2B35-BCFC-C8924C80B86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57E4D252-4331-5D71-5B87-B743C2A32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084B366-8636-72FF-EB7C-C5C5AD0E7713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D764D5B-0DC8-CC08-B2C6-F0F2026A6EE4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F161CB29-08AD-5C03-3121-76F7D7C67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88807" y="182880"/>
            <a:ext cx="708078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M</a:t>
            </a:r>
            <a:r>
              <a:rPr sz="3200" dirty="0">
                <a:solidFill>
                  <a:srgbClr val="000000"/>
                </a:solidFill>
              </a:rPr>
              <a:t>ACHINE LEARNING IN ANNOTATION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Predict genes and regulatory elements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Deep learning improves splice site and enhancer prediction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Tools: DeepGene, SpliceAI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023DA55-2A12-DBED-E3DA-B9AD5F1D941B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2BD770A-C8CC-7D6C-71FA-685B624EA6CE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4E7E5AA-3F74-A6DA-B808-0B5A50091A3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19ADB9E0-6920-EA9E-174B-ABCD22833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E302784-C5F1-F9A2-C0AF-0EBBD1EE0B9A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DB39C8A-DAA4-3512-C29D-23EBF71FD32C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trzałka ciągła: zawrócona w pionie z wypełnieniem pełnym">
              <a:extLst>
                <a:ext uri="{FF2B5EF4-FFF2-40B4-BE49-F238E27FC236}">
                  <a16:creationId xmlns:a16="http://schemas.microsoft.com/office/drawing/2014/main" id="{41E92CEC-A292-AE65-7054-A17C9BF99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44C01DB-FC88-30D6-15D0-B310A462D0FD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04D309B-5D06-B01A-900D-4025A7DE9C56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31EE6981-BFDE-32F6-A252-0225D81E0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CA519EF-EA42-EF73-42F2-EBDF37192522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482FE83-405A-DAD5-B3EF-F64A94AD0F9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4874B9A4-855C-4401-9C95-F1CAC1A24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C28A9B3-A2EC-3321-5B2D-0CACD6C47274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5CB29C2-47D3-4C97-C1D9-9692A200D818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4C49E038-058A-64F2-8997-A35D55C3D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CCF390D-BB62-72A4-DA42-85B4036A8FEF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48AA404-8FF6-38E8-F25D-3A0013B822F0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DCF819FE-0F88-F9B1-3A98-1BEC63218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CEF6F77-21C5-F177-6914-76FADD7A7E64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8110ECD-A3A3-42FC-DD38-686D3FB4E24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57FCE07D-4373-B344-E001-2DDAB4B9C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C840F8C-B9D5-0DD6-B736-8812FBEDC232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8993E65-D2FC-24C0-93D8-45FD62AB7210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0E841AEC-23BE-310B-EE20-6A3D2A11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E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A</a:t>
            </a:r>
            <a:r>
              <a:rPr sz="3200">
                <a:solidFill>
                  <a:srgbClr val="000000"/>
                </a:solidFill>
              </a:rPr>
              <a:t>NNOTATION PIPELINES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Combine multiple tools for complete annotation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107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Examples: MAKER, Ensembl, RefSeq pipelines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18586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Integrate ab initio, evidence-based, and functional annotation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A0056BF-BBF8-8D5B-A049-6832E0C186B7}"/>
              </a:ext>
            </a:extLst>
          </p:cNvPr>
          <p:cNvSpPr/>
          <p:nvPr/>
        </p:nvSpPr>
        <p:spPr>
          <a:xfrm>
            <a:off x="-29359" y="-468196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805F96E-B5F1-5200-548D-8E00878DD09C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7988411-A0A5-E633-4492-B24E8D8D802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78F53FC-8813-7BF6-D073-36C05598B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721BA56-0698-F35F-D986-AAEE1F5477DE}"/>
              </a:ext>
            </a:extLst>
          </p:cNvPr>
          <p:cNvGrpSpPr/>
          <p:nvPr/>
        </p:nvGrpSpPr>
        <p:grpSpPr>
          <a:xfrm>
            <a:off x="616135" y="1317026"/>
            <a:ext cx="612000" cy="612000"/>
            <a:chOff x="603921" y="1835521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3EC658F-EAC9-6526-61E6-81F5C823DBC4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trzałka ciągła: zawrócona w pionie z wypełnieniem pełnym">
              <a:extLst>
                <a:ext uri="{FF2B5EF4-FFF2-40B4-BE49-F238E27FC236}">
                  <a16:creationId xmlns:a16="http://schemas.microsoft.com/office/drawing/2014/main" id="{D3FFB042-AACB-0E87-6504-C02915027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B67BD30-C98C-7E76-3F29-F672D6248238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77E45E-253E-2C37-1B95-9CA8D2D373B6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20F88B96-75AC-1D60-A4DA-9C1A4595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FE42F07-F321-E038-2E85-8A8A512A988F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3357B17-D0B1-F6BB-CB4A-BFADB0882BF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DA81EDCE-96D5-0A62-C926-3B8349AE2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502F56B-E7C5-81B4-1EBA-C29C8E3FD63A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6105F36-51E3-7670-AD67-57F17F57FE6D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BD88B663-E336-13F2-0AF2-753B6645D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9787216-8415-6A16-624A-132EBD99AEE5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7E0E74E-BA2E-93D0-E948-C95373B2F617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AC39BE1C-E168-30C4-B307-98083C115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10F5A96-FED7-D1CC-04A8-CC8556D90775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A9A221D-99D1-1379-8F03-00C955EEBDD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8CC45781-FCAE-4E4F-7C03-7939191F7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9958026-C4BF-BD27-AFDE-A0B8D86A41B1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39A235D-0BB8-8CF5-18AB-08E3F2ED9467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C84CC9F3-FE35-F368-6865-E1DF8ECB5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HAT IS COMPARATIVE GENOMICS?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995893"/>
            <a:ext cx="3435677" cy="141514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Compare genomes across species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59415" y="2488933"/>
            <a:ext cx="3435677" cy="161653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Identify conserved and divergent regions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4230654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Understand evolution and function of genes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EF61278-B698-CCEC-D9F3-5AAD1132A16E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5121DE4-0107-186E-01BF-7C6CD2DC9486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47E92FD-2446-446E-768F-EC11C6CFD72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3AD258D-E2C2-989B-2444-B8F25EA6F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7CE3EB1-EB67-3F76-0AA1-645E4A33059B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0DC140D-E61B-6B64-2A57-77B0E1F613B5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A05FEC4A-CFDA-F03E-4C68-FCDF9303B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3B5E4035-3025-E739-32F6-D68FF030821D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D0FDCF97-DB81-1491-2686-E633BCBB1506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bakteria z wypełnieniem pełnym">
              <a:extLst>
                <a:ext uri="{FF2B5EF4-FFF2-40B4-BE49-F238E27FC236}">
                  <a16:creationId xmlns:a16="http://schemas.microsoft.com/office/drawing/2014/main" id="{19E380DA-D332-4724-054E-CFC506B4B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B8B5D60C-350B-98C1-453C-9D7C53D6232E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15DB3E28-84BB-1E2E-E8BC-086971C44F4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Kształty podstawowe z wypełnieniem pełnym">
              <a:extLst>
                <a:ext uri="{FF2B5EF4-FFF2-40B4-BE49-F238E27FC236}">
                  <a16:creationId xmlns:a16="http://schemas.microsoft.com/office/drawing/2014/main" id="{5786694E-5C93-962B-E04D-3490855D1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95FA4F1E-BE03-633F-5032-FC67551311D1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E661E923-621F-F00E-7BB3-6CECEDEF486A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Wykres słupkowy z wypełnieniem pełnym">
              <a:extLst>
                <a:ext uri="{FF2B5EF4-FFF2-40B4-BE49-F238E27FC236}">
                  <a16:creationId xmlns:a16="http://schemas.microsoft.com/office/drawing/2014/main" id="{5DD53D16-CD84-95CD-783B-F0E49CAF0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CC4197DB-5AAA-5B99-9600-091B7EA7AFC1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091A8343-4A2E-54C2-D097-82395D162ECE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trzałka ciągła: zawrócona w pionie z wypełnieniem pełnym">
              <a:extLst>
                <a:ext uri="{FF2B5EF4-FFF2-40B4-BE49-F238E27FC236}">
                  <a16:creationId xmlns:a16="http://schemas.microsoft.com/office/drawing/2014/main" id="{A0178A11-10ED-A544-0921-756676EC0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163F71FD-9140-C4C7-191E-F7C117FF01B8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CCD09CA0-AE83-F4E5-60F5-8C2F5451075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Sieć z wypełnieniem pełnym">
              <a:extLst>
                <a:ext uri="{FF2B5EF4-FFF2-40B4-BE49-F238E27FC236}">
                  <a16:creationId xmlns:a16="http://schemas.microsoft.com/office/drawing/2014/main" id="{7C288A73-D03E-7623-2B40-B59CCCBA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B1C2D2EE-6117-1565-72F6-21B5867F41AA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04F8B60B-FDE6-FC7D-40A5-BD87BFE6EA79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Boisko z wypełnieniem pełnym">
              <a:extLst>
                <a:ext uri="{FF2B5EF4-FFF2-40B4-BE49-F238E27FC236}">
                  <a16:creationId xmlns:a16="http://schemas.microsoft.com/office/drawing/2014/main" id="{F40B07EA-1A40-94EF-D0B3-8EB7796C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56" name="Obraz 55" descr="Obraz zawierający tekst, linia, diagram, Czcionka&#10;&#10;Zawartość wygenerowana przez AI może być niepoprawna.">
            <a:extLst>
              <a:ext uri="{FF2B5EF4-FFF2-40B4-BE49-F238E27FC236}">
                <a16:creationId xmlns:a16="http://schemas.microsoft.com/office/drawing/2014/main" id="{9D692F31-B0E3-910C-9576-AEB8462F4A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89895" y="1278374"/>
            <a:ext cx="4180609" cy="2511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13603" y="182880"/>
            <a:ext cx="62311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RANSCRIPTIONAL LANDSCAPES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Different cell types express different sets of genes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Expression profiles change with time and conditions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2218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Transcriptome reflects cell state and identity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28696E5-7F9C-E979-912A-B3F7160E8118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4C3E647-963D-FC1F-3DA8-00BF65E476B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B38E4C2-5C04-7C80-6CFD-0E4EECA59CF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E34C8BDD-361D-1CF5-6857-3BA6414BE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B94CD6B-D81D-8CD7-FC6C-04E686F55A4C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08C1BA8-8556-1538-B57F-297E773F16F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22E6C0CC-4B09-A68F-7F62-31539F50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EF71C2E-17C1-FD7F-E334-604A922C10C4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14CC612-6190-5F0D-4931-1EC000F91F41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9C224C34-0998-DA30-1978-CFC8E2B37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863720A-1BDA-3339-4751-FE3AAF05A10E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91E0741-6D86-7C42-2944-B55C8F8042EA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AE3DF6E1-FC9C-DD2D-0B3D-BE100C913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D986516-B0DE-89B5-345B-BBDF3C6887D7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9C28459-683D-0471-D8D7-F49C1754A122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174BC372-5ED5-B9CE-2472-8B8FF43F5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F15737C-1823-0251-281A-BAC3F2D417E2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8EDA101-EC60-4C1D-CEF8-5D64B2E6636E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907DDD10-3873-0AA8-D6F9-A7E0029D4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B8D3446-4971-F75E-EACE-0EC359998AFD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83D112E-CC75-71DA-4500-C72386A7C67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1E23FD91-48F7-BB5C-79DB-5965967A4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C5E4897-3317-FC36-0F1E-B03322D9DF14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318234F-87F7-5C94-41E8-FE34E7CDE956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E9B91074-A753-4B99-B8C8-8215EABF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677160" y="182880"/>
            <a:ext cx="670407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G</a:t>
            </a:r>
            <a:r>
              <a:rPr sz="3200" dirty="0">
                <a:solidFill>
                  <a:srgbClr val="FFFFFF"/>
                </a:solidFill>
              </a:rPr>
              <a:t>ENOME ALIGNMENT CHALLENGES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Large-scale sequence differences complicate alignment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Balancing accuracy and computational efficiency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Handling duplications, rearrangements, and gaps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02D928E-6268-158D-6119-DF4CFC730AE8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33ADDDD-772A-5052-E0FF-22967937A7D3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CFC0663-95A8-DFB8-3954-B01278AE378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1F21B4B1-E343-A6C7-B82F-FB4F1459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D2BCC7E-5739-980D-D1F5-69DA5E6E7D39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1D2AADF-3732-FB76-E22C-87B01AC2624E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505838DB-7D43-17A1-8B4C-0EFA47839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C04E235-04D9-C89D-FCD4-CAE633275AE9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29E74E5-288F-C91E-25EB-89CAB4C8143E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A2652B99-9E15-6EC6-1495-CEA08961E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38E1D64-C252-5630-3FD7-EB7714C9F5C3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1B9FC2C-C5B0-EDD3-127B-DDB04F3C04F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E5552160-A7E7-7AF3-D323-817E91772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A9DD738-3082-BFEF-BEDD-3060260D24BC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D12020E-0ABD-7E0A-6F0C-2799BB90B1BA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CE161951-5080-6CEC-4C82-05321A094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828E6D5-B04A-34C3-8FF3-6DC5B350DB9C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ED29E29-A8FD-5714-C411-577AAAF00FFC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1B68ADE2-5D34-441E-1558-745A7919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5F7C362-03FD-8A98-3E0E-721CE34E6141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D8B8054A-22B3-F133-077D-BBA053476AD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BE60FF72-F238-2F93-830D-41F66B588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6F91BB1-2505-BE41-21AD-BC0E4117D6EB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52B7D43-7B0D-06BF-CEA5-BB460204284B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01C846E1-680F-8917-9B4E-3A9399E7F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02433" y="182880"/>
            <a:ext cx="70535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W</a:t>
            </a:r>
            <a:r>
              <a:rPr sz="3200" dirty="0">
                <a:solidFill>
                  <a:srgbClr val="FFFFFF"/>
                </a:solidFill>
              </a:rPr>
              <a:t>HOLE-GENOME ALIGNMENT TOOLS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Handles rearranged genomes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Identifies conserved blocks (Locally Collinear Blocks)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Useful for bacterial and small eukaryotic genomes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E44F678-4494-AA16-691A-5ECD12F2B9E2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5D75063-D0B0-E306-9CA8-E6C43BA6FC2F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066A57A-6E51-864C-D45B-543D5194EA0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6C877087-3177-240B-6499-152D1E134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0FDE8D7-92CB-6001-9BF0-265521E5FAB5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99C8AD0-4945-F3A3-7039-F03893E1CCE2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A0433DFE-1B95-9ED2-F7CB-CFEBC874E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12BB6C9-EC05-5D1F-2610-B37A43D69D98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78A8879-B60E-D0AD-84E1-DDC7EBC1D9AC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188D77BA-D795-3913-CE64-401B8E143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3BADA91-50C8-01FC-4854-84D1385FAC0A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434F544-C277-F5CB-14C5-35176656DE7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9E176334-859F-09A4-46BF-567C90120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20DDF61-2600-B3E8-B407-1EC88FB5DC79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CA028E7-CEAB-DE80-C956-FAEE0A0E84C3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625F72CB-D37F-50C4-DBDE-34484353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BDB95BD-12F1-671B-2723-03CFD040D027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7EE2D71-94EF-83BE-A1D5-31040DBC6F86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1DC179DD-5AFF-4284-1F28-948AFF9DE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ADE77B7-D61E-37E5-123D-E0A4F217C776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623C731-B9B6-7E12-9E1B-3CA4FD6B7A5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F258BF2F-D626-106D-F52B-B6A274C0B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C74F22F-D708-38AE-F08B-3E9544D47E16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C420804-9021-79AB-0750-752D0C7E1A73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93779BD8-AEA1-3603-1D45-7024C2885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ACTUS &amp; PROGRESSIVECACTUS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5117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🌳 Graph-based alignment for multiple genomes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61243"/>
            <a:ext cx="7315200" cy="65117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Scales to vertebrate and plant genomes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50886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Captures complex rearrangements and duplications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0721D97-482A-1CEF-B31C-B699E0773A4C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904E7BE-6920-D023-510E-B25357B01A2F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520D67B-1694-E429-3613-2897726366C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AD87642B-F21F-CAB5-B26A-8F8B5F905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9F2B0A8-606F-DEC7-56D3-BA7F2BFD640C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6572A02-5986-BFC0-D63A-2708B46B4E3C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170A8622-60F4-6201-FE3F-BD252B9A6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F5FE419-4C6B-B4BC-7FBE-1DB4A133B1E9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DAF23FC-377B-C674-9C46-16EFE3A45621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02018996-080E-0619-7994-9D52AC03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422A32A-6156-4357-BD4D-198DB78717CA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1C426FE-2268-8F3B-FF94-A42107837B5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46647D12-2100-F3C5-1F9B-4F0B3EDFF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A2ABA5D-246B-BAEA-AE3E-616800CEA062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8E2F3A5-DDF4-3635-1D81-AA33567D46AD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B6396512-5ADC-A493-54AC-E95C83165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9981791-94AD-A78E-EFE0-926BFEEF1DFE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F33D2AE9-20D2-EE38-28AD-84B03CC70BD2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9BC25964-45E0-3274-29C4-EAD2119C1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61C9254-9DE9-FDB0-07F5-9BAA81FF55C6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7AC246B-6E98-4EFD-5224-3711A9D54B8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26A1AFE3-87F1-2D15-5CFF-3B4123751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905CD21-9AD9-124D-9B8B-6E8656CDCE1B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8BF552D-0CC6-9FAA-34AD-F6B5FEC1BF97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A51737B8-1661-B9FE-2C76-A11E2CE3F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O</a:t>
            </a:r>
            <a:r>
              <a:rPr sz="3200">
                <a:solidFill>
                  <a:srgbClr val="FFFFFF"/>
                </a:solidFill>
              </a:rPr>
              <a:t>RTHOLOG/PARALOG PREDICTION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599" y="1097280"/>
            <a:ext cx="3526971" cy="1905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🔹 Identify genes derived from common ancestors (orthologs)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599" y="3152971"/>
            <a:ext cx="3526971" cy="163612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Distinguish paralogs from gene duplication events</a:t>
            </a:r>
          </a:p>
        </p:txBody>
      </p:sp>
      <p:sp>
        <p:nvSpPr>
          <p:cNvPr id="5" name="PointBox_2"/>
          <p:cNvSpPr/>
          <p:nvPr/>
        </p:nvSpPr>
        <p:spPr>
          <a:xfrm>
            <a:off x="5168659" y="3837361"/>
            <a:ext cx="3862417" cy="120115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Tools: </a:t>
            </a:r>
            <a:r>
              <a:rPr dirty="0" err="1"/>
              <a:t>OrthoFinder</a:t>
            </a:r>
            <a:r>
              <a:rPr dirty="0"/>
              <a:t>, </a:t>
            </a:r>
            <a:r>
              <a:rPr dirty="0" err="1"/>
              <a:t>EggNOG</a:t>
            </a:r>
            <a:endParaRPr dirty="0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9CA7426-E52D-7BA2-77E0-EA420D3B96DE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78148D9-B735-95BB-9A19-C214C6BAB305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BD40C62-FAD7-AC2D-D238-34ABD327E3B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4DBC243A-2234-B6D6-BB7C-A99B18B56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16672FD-EC07-EA86-908B-50A8B70832DF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95DA9F1-AD0D-2C28-FC08-F6BF4CEE2EF6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5470529E-1383-7A61-E94B-AC22B6FC1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A953CFC-DC39-AB08-4348-3617DA08BE31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228DFDA-2517-8159-3B86-74030EAE7400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391356EF-B09D-7F70-5D78-5309D7F47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7F85A9A-566C-208E-D516-043D789E60E1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31E675D-44F6-7653-FE09-2112671CBC0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6467B781-7600-7FE8-7592-0D8C7D8B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4DED500-D53C-AB42-550F-A332789D096B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111CB57-0EC5-7D23-CB20-D001D1648B31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CB2BC37D-9BE1-8002-BA3E-AD49EC2F9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39A5424-023D-C6A8-6B05-BD03D966781F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6F3C934D-301E-6719-DABF-8CE8F08A153F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D6F8DB1F-6CBC-063E-05CF-4C680BA9A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6957543-4160-E1DE-9171-FBF07DFD1A26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703C8B79-83A1-1ECA-9B05-03932DCF56C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2488A5DA-728D-0E84-BB72-45EE5FF2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FA13E1A-691E-CF15-C086-0403C230E9D2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0B898102-7035-1E3D-5CD0-0FA4B6CE019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493896A6-E8E6-2412-A78C-3BE70BBD6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diagram, linia, zrzut ekranu&#10;&#10;Zawartość wygenerowana przez AI może być niepoprawna.">
            <a:extLst>
              <a:ext uri="{FF2B5EF4-FFF2-40B4-BE49-F238E27FC236}">
                <a16:creationId xmlns:a16="http://schemas.microsoft.com/office/drawing/2014/main" id="{74BC039A-850B-5FD3-6356-FF4F6FB92A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42795" y="987729"/>
            <a:ext cx="3892369" cy="26616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G</a:t>
            </a:r>
            <a:r>
              <a:rPr sz="3200">
                <a:solidFill>
                  <a:srgbClr val="FFFFFF"/>
                </a:solidFill>
              </a:rPr>
              <a:t>ENE FAMILY EVOLUTION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Model gain and loss of genes over evolutionary time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Detect expansions or contractions in gene families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68612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Insights into adaptation and specialization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4AEB7E4-01CD-7607-8A8F-59E980DE2F4C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AEAC050-D4F5-01A3-BD67-88D3E9626242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1E156F6-090D-2285-0BDA-D313238FA57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DFF7A14-1C20-5BAD-3BA7-D02ABBBA6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7686506-732B-97C8-FB9C-81CB778E5C85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75B894A-6850-74FD-0054-383FDD3AB1F2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268D11C3-95AF-2E01-05DC-BFB82E5E7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3BACC06-7D98-09F5-7E52-D24AD11513F1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9BBBD9BF-D8A7-AA7F-4E98-3BC42B53717F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0EAA9613-56DA-6AFE-515A-877EB5E6D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2FD2363-03B0-C724-B1FD-4C02042438CE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AE5D1CD-76E4-D350-C623-51E3F528E91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4AA9B94F-6156-88F7-08FB-776730D27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609C48E-87C7-7029-9ED8-DEC97B878BB4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BC558ED-C124-4128-BA77-0D31B5B753ED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E9F471BE-A74A-5F05-4D29-38A81780E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1B10A1E-EFAC-DF89-3FA3-B7B19165A56D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50FAA33-9992-A8AF-33B6-C6CAC39E906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4FED678D-44AF-54D7-450A-36D6E8C52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A82A7FB-3216-BCD4-8A47-B8D7B9445361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56A4F61-72F1-163D-6D79-62CD284BF824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12F1AFE1-34E0-1AFC-B747-151D77120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C638ABA-47B5-46B6-0BE8-EB9A35243A4F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4E60AA8A-9D00-716F-1533-3FD41C8A174D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67A0ADF5-12E7-2857-316B-E5BFE0087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YNTENY ANALYSIS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4390486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Identify conserved gene order across genomes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19"/>
            <a:ext cx="4390486" cy="109727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Detect chromosomal rearrangements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59415" y="3749037"/>
            <a:ext cx="4390486" cy="105188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Useful for functional and evolutionary studies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96C8E61-43C8-AC0A-5625-B74B02A16548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AB1323A-ED87-5F48-5B0B-AA3B47E1B47F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0224002-9E97-C6BB-DEE8-17FD21E257A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A0D5290-95EB-C83F-4804-FCD942F08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F1A5EFE-6065-8FC8-6CE7-80942AC31540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18BF9F6-FC07-2229-2AEA-B4A87B2A6446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699AAFDE-E5E8-F893-CA39-29ADB3818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97B1B67-E3E8-A1CF-117A-0A3B5FBC2A59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A8DA0E5-F337-C324-CC72-DB71DA73793B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27680896-705B-C9DD-5B80-51B1A61F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17B527C-FB2B-B018-7493-85F366A25C48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56EE9A9-AD32-8B94-FC97-25C5754E5FF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3C0491F7-258A-7D7C-9A00-1EF279009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4965D44-7CC5-582A-978C-2395148B797A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1C6D200-9178-7CAC-1E30-0C68FB70FC2D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723F5486-7CA6-01F4-F462-099D82B29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BF28CE0-3E9A-0653-90B7-28F2999616C7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CA74437-9ED7-7CA4-49B1-99A90EB6D27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E97DCDBD-6B14-9BDE-539F-5C0F5D8B3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8EC9D7E-566A-E706-7131-6D854108A5C2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99AD109-7122-EB95-C110-E9DF0C37A8E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09B62DD7-AF6E-B6F0-0A7B-D21504536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AC57D60-1766-3006-2707-2D2BF3A296AB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8A05870-F90C-3A37-A919-889EE7E10970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A1FEC007-E56E-C796-5188-54B3BB4D4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linia, zrzut ekranu, Równolegle, diagram&#10;&#10;Zawartość wygenerowana przez AI może być niepoprawna.">
            <a:extLst>
              <a:ext uri="{FF2B5EF4-FFF2-40B4-BE49-F238E27FC236}">
                <a16:creationId xmlns:a16="http://schemas.microsoft.com/office/drawing/2014/main" id="{1ED082E0-758D-4D31-C6EC-75C7E8ECB2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44704" y="1521458"/>
            <a:ext cx="3225800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ELECTION TESTS: DN/DS, CODON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1" y="973009"/>
            <a:ext cx="4537256" cy="174916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🧮 Measure nonsynonymous vs synonymous substitution rates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58021" y="2814681"/>
            <a:ext cx="4550836" cy="153767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Identify genes under positive or purifying selection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60714" y="4411980"/>
            <a:ext cx="3657600" cy="65711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Tools: PAML, </a:t>
            </a:r>
            <a:r>
              <a:rPr dirty="0" err="1"/>
              <a:t>HyPhy</a:t>
            </a:r>
            <a:endParaRPr dirty="0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94F7D61-4CF6-7C51-B1C8-372B1815533D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82C1BCF-17A5-C972-CA6E-362DF7F3347A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72F942D-582B-7C29-B276-BFE9F62344F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45B39160-925C-16DC-172E-54CD15900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5B589E5-C868-A287-F0A7-191ADA07DF8E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ABC0566-5445-21F0-D625-B7FFCDAE5AA4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5DD8B740-0233-0344-30BE-CF3B79B7E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E856818-859D-5CA8-614B-79DE7025F6FB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6721E52-B13C-B1E6-913F-F9A244D9F6A4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D0782648-8F4F-8E6B-AB20-A4EBF6455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BB3EB02-5C3A-692A-EA60-3F7AA3EDCD78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F371A1C-9EA3-DF39-0F4C-B47B46E5CD9A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9C29E67E-2434-8A61-44CA-14F99E85F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80FC186-011D-04EC-4509-718ACE1B9177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CA91E4C-74A2-C11A-7A63-FDB87BAC3C9C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E567758D-4FFB-338A-E9BB-382535D3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7309DD7-424E-8C2E-7101-9BD774E3E0E3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8CB2287-4678-1D71-0AEC-CA30D487DEB1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9AE9391B-7141-9528-783B-5C704FB12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180FA0D-6078-1E8D-372A-1C544F6CB6ED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2FC0B0C-F058-C9A4-08B3-45A212A1E77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CA3837F0-347E-C3D2-3A9F-A6E900BED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14C9956-3A2A-601F-6313-5B483649114A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66398C6-B4E9-EAA2-9946-C55521B5A25D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BF74E0CF-D507-66BD-F260-9DA702F63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Obraz 33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DAD7322B-A65E-1F13-B697-37377A4794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7772" y="1798651"/>
            <a:ext cx="2792419" cy="209651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DENTIFYING POSITIVE SELECTION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Detect adaptive evolution in coding sequences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107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Compare multiple species or populations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78302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Focus on genes linked to environmental adaptation or disease resistance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BDCE743-AD7E-F09A-2244-373B8D2256ED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D08DCAD-3751-562D-A4A7-CD5AC5E72EE2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65A28ED-75D9-DC91-FCBB-1BE9AE8067C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C4835338-5C05-6D8C-EC91-335E1C83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36BBF44-78C8-0A8D-D16C-13F20AA17A7C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4BCEE8A-7517-E36A-3699-5263EA74C9AD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F7A776BB-194A-A534-2F9D-954E6AEAF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910E7E9-D6BF-F9BC-BC9D-8A0B7D45BEB7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9891082-F713-259A-15F9-8C9AA2F3B635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5E703D56-83C7-D069-E33A-BAE4772C2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DDE2758-5F03-7A3C-7C21-E557173EA401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705C3BA-13CC-26A9-F3A6-A98203B6E22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FAA542DD-D04A-3954-1D7C-D2E75D460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7870E01-8839-20B3-15F8-13E2847E3C87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E78DE71-32B3-9391-392B-099E6CE4A21A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5AE71096-5AF7-AF18-83BA-8A7D8F476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2B93090-FFAB-FF71-02D0-8B47930E1488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924EED6-5207-676F-1BFB-1B860401B544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88D6CA61-C0E4-9BFC-E169-2EBE12330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4D915F8-46C1-5E3D-F274-0F2D9C3C5EC8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D719067-4A2D-BFE9-6232-EDBB820D09A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B382BAAA-B0EA-C3CB-A349-C6DEF01DE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DB71DF0-C25A-747A-2662-84EEA3700B30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F92C72F-E90F-CEA0-BAB6-91F1998A55CB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49B32578-875B-F182-46E0-236A5C9E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HYLOGENOMICS APPROACHES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🌳 Construct evolutionary trees using genome-scale data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107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Use concatenation or coalescent methods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95816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Resolve deep and shallow evolutionary relationships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CA3E4D7-6EB5-A591-B2F2-D1D915AB8857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D85B4B5-3419-7CC1-0C9F-FF55D45546B2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2E1CC22-D29C-DF11-BD25-CDDD656A7D9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3F802B70-8931-646B-160C-095DAAE53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0BC6CFB-AACE-EAFF-B7F4-7B050FC41875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4B635FD-C631-5DA1-14C1-CB36DE0F8FBB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8AFF96C3-2A6C-9196-F620-C1D1AB969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76DB453-9082-DAD3-A033-E0F9EECF0CB2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DCB0C35-DE7D-AA9B-00FD-82CABBAE4FD0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BF9920C4-1DB5-8926-9E2B-FF996770B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208E7DC-F5F8-ADA0-95F4-B922CEC2B3E9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BCFE31A-1026-7895-A418-0A1FD1D5BEC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B9FFB3F3-73C4-0108-D1B8-AA49A7DAA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6BB7664-E50A-8FD2-DDC3-2DC5405B4571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DC47E44-7009-BC44-4F34-A7B194CCA819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06815E97-4DDE-FC9E-8B58-214B75290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3D19E24-9689-A1CE-341D-34E51388177B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F9E2A5E4-7E34-6D45-3057-27AAD996FB5B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98223658-7CC1-8CE9-5A81-AAED6B498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5277D0D-2423-1805-5AC7-0F5E71C1FDDD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5D55536-E051-17CA-1C10-5BFD1AD46B8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A7ECE735-DD21-CEE4-58D8-B0559893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FF3B66D-E170-DA3F-0D83-56A78AC295E5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6DC9789-A86A-444A-72E4-907BF39D822D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E9BF9A1E-E292-D217-AEBF-D1782BCED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58249" y="182880"/>
            <a:ext cx="554190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G</a:t>
            </a:r>
            <a:r>
              <a:rPr sz="3200" dirty="0">
                <a:solidFill>
                  <a:srgbClr val="FFFFFF"/>
                </a:solidFill>
              </a:rPr>
              <a:t>ENOME REARRANGEMENTS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952321"/>
            <a:ext cx="4191000" cy="151655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🔄 Detect inversions, translocations, and duplications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293775" y="2636593"/>
            <a:ext cx="4268825" cy="163086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Breakpoint graphs represent adjacency of genome segments</a:t>
            </a:r>
          </a:p>
        </p:txBody>
      </p:sp>
      <p:sp>
        <p:nvSpPr>
          <p:cNvPr id="5" name="PointBox_2"/>
          <p:cNvSpPr/>
          <p:nvPr/>
        </p:nvSpPr>
        <p:spPr>
          <a:xfrm>
            <a:off x="1293775" y="4362502"/>
            <a:ext cx="7315200" cy="68612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Useful for understanding structural evolution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F58668E-63EE-0CE9-C24C-64F5D70F8B82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7E583AD-3009-CF53-516D-18B2A00A1D25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517F594-A167-3A9D-CED9-A0912425E91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24E4C6E0-4469-BCC7-2A45-59B5ABD5B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C25A625-29E8-C76C-5029-D18A872FE051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97BC8A5-AE56-F5A5-6309-B2FD4D232DF4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30916D5C-A528-255B-D681-66761840F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02CB69D-C8BB-9FD9-810D-6B2AB9E3ED11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4220883-37C2-E14F-520A-781EBA6B743D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9BCA17D3-BE63-34E0-F396-2EFE8CD47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3FAB138-3AEA-D16D-1DEF-83685A81C839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837D680-103F-8206-935D-07DE0F2DAD2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97E4646E-4733-BEB6-EA72-15AAF8A2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A30BD47-DF1B-BE2F-09D8-B3F7D06AB6CE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C6A05DF-46DE-517C-706C-22AD1750A4D4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C013D8A4-9EC1-7896-19D0-ABA40A4A4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7B57FAF-7B04-7320-FD7E-1EADEF3AB74D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242AC25-1D42-52FB-5231-A60A15DC7162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F42B921A-47DE-2CAD-B1C6-19D0F4C7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C955FFD-D6A6-5A6C-EEBD-A52DCD232484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539D2A2-0CA3-12F1-248F-30842FEAE96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769F644B-B4E2-8DB6-09D3-39CBEEAF2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A706B6F-FC17-B329-E1EB-E4B4C5455459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35E6586-4DB5-4C12-83C5-86D5D9A4EB80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98E11169-473B-74D8-89AA-F8E828CD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Picture 2" descr="15 Chimpanzee Karyotype Royalty-Free Photos and Stock Images | Shutterstock">
            <a:extLst>
              <a:ext uri="{FF2B5EF4-FFF2-40B4-BE49-F238E27FC236}">
                <a16:creationId xmlns:a16="http://schemas.microsoft.com/office/drawing/2014/main" id="{B5E793AE-B076-AC52-41AE-FB61C5A2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563" y="1063636"/>
            <a:ext cx="2072014" cy="310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877987" y="182880"/>
            <a:ext cx="230242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R</a:t>
            </a:r>
            <a:r>
              <a:rPr sz="3200" dirty="0">
                <a:solidFill>
                  <a:srgbClr val="000000"/>
                </a:solidFill>
              </a:rPr>
              <a:t>NA TYPES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60714" y="1170035"/>
            <a:ext cx="3984171" cy="115079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mRNA: codes for proteins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60714" y="2412274"/>
            <a:ext cx="3984171" cy="115079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🔹 tRNA &amp; rRNA: translation machinery</a:t>
            </a:r>
          </a:p>
        </p:txBody>
      </p:sp>
      <p:sp>
        <p:nvSpPr>
          <p:cNvPr id="5" name="PointBox_2"/>
          <p:cNvSpPr/>
          <p:nvPr/>
        </p:nvSpPr>
        <p:spPr>
          <a:xfrm>
            <a:off x="1360713" y="3654512"/>
            <a:ext cx="3984171" cy="117366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🌀 ncRNA: regulatory and structural roles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70ACC82-AFB2-C401-E5A5-9A80BC3B6A8F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D375951-7B92-299C-F1CF-AD094C14ED7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D540C22-7C64-8564-F3BC-23A286D9898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388FEA45-0326-3F30-8CCA-708EE1D90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F2BE383-A88F-C7D0-D3BC-14D7AED2CD19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DF90297-4CFD-6002-6D42-8D0146A1886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CC5E9FE4-616A-E551-7736-2073EB81D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BEA1EB4-BA4C-A7FF-7F6C-13D4B6E1EA13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6EA500F-5EE4-D6D8-C755-F5C4FD942B4D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451947E7-AA3A-B54F-8478-A605FFAED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ED970E2-74E5-492D-7CAB-E9355963E561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77B3656-91AD-A7FA-6B58-6C15231C7C67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170A7342-4E94-06D0-12C9-A18E5024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92B5037-A755-641C-6BA8-81846483D5E0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B67F5B9-E88F-12FB-CD0F-22DEED066518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B50B5FEB-3DF1-5377-71E5-52F945685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D9316C8-CCFA-91AB-049D-FF0EC28F749B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F4C2404A-626A-2CC8-ED85-96DE850D75A2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7BBF8936-C5D7-6AA1-5C8F-54A61C464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F2CDB65-14B8-C954-5C6B-5E52EDD9263C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A75ACB2-F0DA-7482-8A46-A6BDF855E9C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E41BC2AC-FDC4-8361-46E2-0CCEFACDC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46D88DC-0747-F974-755B-6731E5742C11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BFC8C9B-6597-1B76-21B0-954391EFB8A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032D431C-1557-AA05-0BC8-B5352A421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>
            <a:extLst>
              <a:ext uri="{FF2B5EF4-FFF2-40B4-BE49-F238E27FC236}">
                <a16:creationId xmlns:a16="http://schemas.microsoft.com/office/drawing/2014/main" id="{A0119FBE-D12B-1F5D-CFEF-E18F914AED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34120" y="1404224"/>
            <a:ext cx="3636384" cy="316689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192045" y="182880"/>
            <a:ext cx="567431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OMPARATIVE PANGENOMICS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Combine multiple genomes into a pangenome graph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Identify core and accessory genes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Understand species-level variation and evolution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0675566-339A-039F-4B6A-85C72943043F}"/>
              </a:ext>
            </a:extLst>
          </p:cNvPr>
          <p:cNvSpPr/>
          <p:nvPr/>
        </p:nvSpPr>
        <p:spPr>
          <a:xfrm>
            <a:off x="-29359" y="-40614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741FC69-127D-0FE4-01DE-836C467FF73F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36034CD-3983-A652-BE42-266DC5D828B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7EF34005-40D2-0590-D827-A107AE1D0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12E5CEF-ED0A-808D-C911-EA3FE15399B7}"/>
              </a:ext>
            </a:extLst>
          </p:cNvPr>
          <p:cNvGrpSpPr/>
          <p:nvPr/>
        </p:nvGrpSpPr>
        <p:grpSpPr>
          <a:xfrm>
            <a:off x="603950" y="1950893"/>
            <a:ext cx="612000" cy="612000"/>
            <a:chOff x="603921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F7D4FB5-0D78-227B-CC23-AF07609E314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Odbicie z wypełnieniem pełnym">
              <a:extLst>
                <a:ext uri="{FF2B5EF4-FFF2-40B4-BE49-F238E27FC236}">
                  <a16:creationId xmlns:a16="http://schemas.microsoft.com/office/drawing/2014/main" id="{D9043B62-F496-E5BB-0DB0-975DCCD28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786A86F-F96C-413A-9D24-5B142F82A138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A8BC1D-475F-154E-8CF4-F3052B81EE62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220674DB-ED75-FFAA-159B-FADC99E8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EF5A1CC-A780-2AE6-0894-F0D72D73E69E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9B8A4A8-1A0E-6480-6032-E3741198500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B16FAF3D-E0EB-8EDC-F9F9-19E313FC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C6A4A9E-875E-FEC7-E84E-922EBF2B2644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22CECAC-1771-69FA-1C7D-20C80DA7F257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717015FA-C85A-B845-2A7E-73FBCCCEB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05CC4674-949D-0FAF-AC2C-02C5BC1CE3F2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321681C-77E6-A8DA-A62C-9CA3B29FF6F0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00858F5B-3783-5AC9-5BC8-FB4B8F692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23CCB89-B9C5-5CA7-235E-B7527DBE51AC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712AE3C-F77C-ABE6-13C3-B50E267743C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B8E9F01F-E6ED-29CE-0F13-23140435E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45B93B0-700C-DAF6-6E61-F3A642F10D20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0B41976-F2D1-B437-2F9E-00BFF66E19CB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5A362FA0-6BE9-28AA-B517-538C5B29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HAT IS STRUCTURAL GENOMICS?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Studies large-scale genome structure and organization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Focuses on structural variants and genome architecture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Complements functional and transcriptomic studies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735894B-0D6D-4277-66A1-61611173B348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358B5FB-9327-111D-79DC-10A05F50EC4A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7AE26E1-83BD-A666-EC9F-894B816DD09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51A885E-5F1E-9937-F040-07A576C0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75C6F162-8255-15C7-40D2-84EF10CD7DD6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1BE237B2-0EDB-DD9F-5A55-788BAB01344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Boisko z wypełnieniem pełnym">
              <a:extLst>
                <a:ext uri="{FF2B5EF4-FFF2-40B4-BE49-F238E27FC236}">
                  <a16:creationId xmlns:a16="http://schemas.microsoft.com/office/drawing/2014/main" id="{4E515EB6-63FC-F886-D35F-D33693745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756E73A-56D0-47D0-F9B2-600AACDD2152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EA7E4587-2100-1539-CB9A-AD127C70124B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bakteria z wypełnieniem pełnym">
              <a:extLst>
                <a:ext uri="{FF2B5EF4-FFF2-40B4-BE49-F238E27FC236}">
                  <a16:creationId xmlns:a16="http://schemas.microsoft.com/office/drawing/2014/main" id="{B36B3592-E0D6-597E-3B9A-DF87ECB6C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A6743386-9AC6-B0BD-CEFA-5CBAE6313F86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45DA1417-A419-FFBC-4F89-52CB91FDB07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Kształty podstawowe z wypełnieniem pełnym">
              <a:extLst>
                <a:ext uri="{FF2B5EF4-FFF2-40B4-BE49-F238E27FC236}">
                  <a16:creationId xmlns:a16="http://schemas.microsoft.com/office/drawing/2014/main" id="{2DD69996-6841-9E32-93EA-A47B48717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30E86031-84DA-9112-E156-FF3A22012A2E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EE38CCCA-F678-51AD-72A0-4EB8639F0704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Wykres słupkowy z wypełnieniem pełnym">
              <a:extLst>
                <a:ext uri="{FF2B5EF4-FFF2-40B4-BE49-F238E27FC236}">
                  <a16:creationId xmlns:a16="http://schemas.microsoft.com/office/drawing/2014/main" id="{11CCF0F8-37E5-88C0-5F72-813E774F7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900AE72C-76B8-D134-6490-26DF6C256A8F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E12BF2C8-0B32-7055-C264-95545E019412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trzałka ciągła: zawrócona w pionie z wypełnieniem pełnym">
              <a:extLst>
                <a:ext uri="{FF2B5EF4-FFF2-40B4-BE49-F238E27FC236}">
                  <a16:creationId xmlns:a16="http://schemas.microsoft.com/office/drawing/2014/main" id="{4587C293-AA63-24DE-109E-F24477D3D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F10C5961-C054-C99D-E9E3-AEE4315E9E1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4B485DE0-85E4-2905-7ACE-7EFB9B888A4F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Odbicie z wypełnieniem pełnym">
              <a:extLst>
                <a:ext uri="{FF2B5EF4-FFF2-40B4-BE49-F238E27FC236}">
                  <a16:creationId xmlns:a16="http://schemas.microsoft.com/office/drawing/2014/main" id="{191E2F5E-215E-3E5D-E680-2CEF95C9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6628C29B-FC95-CB2C-CFD7-8E71055276C1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50F0422A-0A41-B803-4F5A-7AD8DAC1909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Sieć z wypełnieniem pełnym">
              <a:extLst>
                <a:ext uri="{FF2B5EF4-FFF2-40B4-BE49-F238E27FC236}">
                  <a16:creationId xmlns:a16="http://schemas.microsoft.com/office/drawing/2014/main" id="{D0E0A520-25D9-8805-4F2B-FC853D63E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T</a:t>
            </a:r>
            <a:r>
              <a:rPr sz="3200">
                <a:solidFill>
                  <a:srgbClr val="FFFFFF"/>
                </a:solidFill>
              </a:rPr>
              <a:t>YPES OF STRUCTURAL VARIANTS (SVS)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3875314" cy="151311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🔹 Deletions, duplications, inversions, translocations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981569"/>
            <a:ext cx="3875314" cy="111905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Can impact gene function and regulation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4213042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Important in evolution and disease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BCCB2A7-9E66-5F48-EDDC-F2345F401CF7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9BD93C2-A663-A529-41ED-01AEC9241861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FD5FC97-4ABA-C284-AB3A-7D97CED4251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6A360A78-2C69-CF35-7544-55027820A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F3B5008-98F7-CD49-91D9-4BC639EA78E6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46071D1-AFC9-E36E-73A9-FEA0B6B1E2FB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D6632CA7-680B-8E18-CD9B-1169F3780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4E0049D-DE0D-34D1-87F5-61FA8D94C37C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0D61A7B-740B-06DF-859B-BC3ED3D78C2A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92452512-83D6-4180-B043-A4D8BC75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5133FA1-D21D-FCCA-FB3C-0759193DE847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20B368E-6E2A-A21A-AA86-BFFBA0A8E99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418B5686-9DA5-CE30-F96F-200DF8442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E9F4F84-FF44-9E18-F687-4772D7B79F48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95C613C-8385-F2D5-41A0-A32CF5C99B03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0DE455F8-7FBB-86E0-E626-44ECC5E15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E6300E4-F425-B6AA-5D67-2712819F7D6E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C9C40A3-0355-075A-5F71-9CC304579F8D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D8CCB605-5384-8B30-FCCF-228C1EE38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B766263-47DB-0F85-6A87-60D330872982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7071FFCC-671A-7754-1AEB-F362CC0D796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30C2AA57-E3B7-93A6-C7E1-EFFCCBADE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90986CD-A238-31E1-468E-84656A536112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9F6062D-EA8D-B5CA-659A-673CC64F600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D8EF63B8-0CFF-7D91-A844-DA696CD0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Obraz 30" descr="Obraz zawierający zrzut ekranu, tekst, design&#10;&#10;Zawartość wygenerowana przez AI może być niepoprawna.">
            <a:extLst>
              <a:ext uri="{FF2B5EF4-FFF2-40B4-BE49-F238E27FC236}">
                <a16:creationId xmlns:a16="http://schemas.microsoft.com/office/drawing/2014/main" id="{0D30F900-B6CD-9182-9893-F87E9425F59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1993" y="1534947"/>
            <a:ext cx="3343704" cy="232428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05111" y="182880"/>
            <a:ext cx="50481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OPY NUMBER VARIATION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Identify gains and losses of genomic regions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742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Tools: </a:t>
            </a:r>
            <a:r>
              <a:rPr dirty="0" err="1"/>
              <a:t>CNVnator</a:t>
            </a:r>
            <a:r>
              <a:rPr dirty="0"/>
              <a:t>, Control-FREEC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0381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Important for cancer and population genomics studies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987B1E4-827C-7DF8-5B5C-1EED9F1B0F74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CE3E451-A24D-2191-CE12-515DF3FBAEAA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3599037-2489-9DA4-5C69-9A8F6F0FE20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C5EB5F7-C79C-5109-3FA0-58533E63E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235426B-E13B-5A38-D05F-8CFE2D104A93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4523175-EE04-9709-120D-640B4ED922C5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E6B3B8C5-D4FC-5567-605D-FB3447B5D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0EC08FB-A1EE-3B57-AA7C-9809BF0877CB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915C90F-A44C-285A-9C7F-7F260019DF75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6BF539EC-0B43-C114-557E-0E2D74321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5771C16-3733-12A5-4A51-8DC3001AA763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E9601DB-C46B-84AC-6959-32FAEA216C8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49CF5199-A308-2444-B005-FC8B4ACA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A66EA90-C695-CD41-78F8-2E3E97E4C489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F62DA33-007E-8CA4-6133-2295B51CBDE7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15D968C2-F6FE-8A39-66A8-110F4A2F4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AE4A9F4-5678-34F6-2296-6879B4E2526A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117E66C-2052-BA05-8DF9-17F963DB64CC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9EAE67EE-40C5-B185-54AE-DF9283434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7956DF8-8D2D-8093-2063-6E1BE6381C8A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8B3572E-634B-B9C9-F233-20D4B994355E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6F7A9952-5878-82C2-D786-87A560DF8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A6214C8-47EA-7783-B2DB-27B59FAAB9F6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C4088AF-B547-22AD-A388-D1A335E30CD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205D621E-16BC-6282-893F-D8E993592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V DETECTION IN LONG READS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CB4D1CE-1A73-51A1-6717-5E0C13A8FED0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C3FE270-E381-3845-2EED-E1DB122D7D72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7D850C4-44FC-C28F-9D40-3D93B45B9C0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5D22F4C-6043-DC58-BE69-62B9E6FEB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719A2FD-B302-9DA9-4A61-31843EECF228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C9F6F3A-B9B6-61F0-7BB3-B44B87C1C805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14DCF8AE-DC37-8CE5-62F6-80951BCA3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C70997E-B383-9B1D-4CA0-F5C914AA7BE1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BF7DADB-DE74-817C-4A5E-E28487C2C1BE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12D1DF2B-D33E-0A88-DC68-B9559788A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8DC2303-3662-4D3C-79EE-F3680649AC39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4D9D256-A94E-546A-D025-E37F8F74B03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9CC0C85E-B002-94B2-7ABB-B1C1B437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CFCCCF3-879E-C13C-99DF-14436195558F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82C50B9-24A0-C809-7CB3-20FC4931A877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6642B4FB-FD4B-8C2C-78CD-FEE0370C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CDD9BEC-8804-73F5-7771-345E8DF0D8FD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2D58498-4BFA-84D4-1A33-C9CA7656FD9A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4AA1FF3D-1F25-20F8-5482-4B6FBE26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066E92F-56E3-5294-CA52-81E7F22786D2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EF0583CE-75ED-7183-872C-F327777A0E1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F57C8213-1C66-2B67-934E-BE8BB3B1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407B826-19DF-D6BD-700F-19944C0E25AB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6D5E3E7-9215-A233-DFCF-9FEDB4E35F3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67B2455A-F103-C5A1-79D1-6E9BC2DF4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A3C54682-2E58-ACB2-3C1A-0376A430DBF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87500" y="1019515"/>
            <a:ext cx="68834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780D20-608D-B2C6-A8F1-C1C3698B0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FF67DC0-FA35-ED90-C31D-47E3D3BA9B30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V DETECTION IN LONG READS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93F89AFA-3715-9669-CEE8-325E86632EBF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Long reads improve detection of complex SVs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5CA72A2C-68D5-7B20-29BA-F9B7AE59E194}"/>
              </a:ext>
            </a:extLst>
          </p:cNvPr>
          <p:cNvSpPr/>
          <p:nvPr/>
        </p:nvSpPr>
        <p:spPr>
          <a:xfrm>
            <a:off x="1371600" y="220374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Tools: Sniffles, SVIM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8D2B9263-C43A-9A77-BD74-962A7DCDF00D}"/>
              </a:ext>
            </a:extLst>
          </p:cNvPr>
          <p:cNvSpPr/>
          <p:nvPr/>
        </p:nvSpPr>
        <p:spPr>
          <a:xfrm>
            <a:off x="1371600" y="302670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Captures large insertions and repetitive regions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568689CE-39EE-3E37-ED82-63ACECB2F2C7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3A20DC4-8461-7C95-B6C0-7704BBDE1F56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EF89BC8-5825-A6C5-3E5D-9ED72862B96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455045AB-E649-ECCE-E9EF-508312274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C78C153-9036-D6C0-10F0-38BCC746E0E8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8481E56-11AE-8F21-E1EB-9B634571C2B3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B12F6EE8-C2FF-AF85-01EC-C1BDA04C5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167CA73-B8F6-5CCD-01EC-FF4D13D2804B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8B674C0-052F-4A10-8C53-512169133CC0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DE8E9417-F84A-0542-A5EB-CEFA97F0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B268FA2-DC73-1244-8C4B-9D104AF62404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1C36550-58E8-602C-224D-8B767B81154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57B1A0E1-C210-AF4C-1138-E125FADA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0B98A80-FC1E-EEFB-894D-66AB13C3EB65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2814582-83CB-8CA3-66FA-427228DB7615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1CC0B92C-EDC4-3BC4-3321-A612B90B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B7499C34-A888-8B2E-1741-E582D21954FE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C112676-7CDE-73A7-46E4-74434F9BA911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46707D27-89CF-BB76-DF6F-FC9CA9EF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7E215CB-BFC9-5C7F-CEED-7765C39C4EBD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5D79788-00A7-BB6E-FDF5-691A3739ED5A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15C01288-9754-2A84-56D2-D601006FF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AA4743B-11F7-D235-A64E-D1CE2248ABE9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908BBBC-11E9-4B99-7158-4C1CA92A52E6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A034D94D-F0CC-9C62-64CB-252B6AB9D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400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OBILE GENETIC ELEMENTS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🌀 Transposons and retroelements reshape genomes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Can cause mutations or gene regulation changes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Detection helps understand genome plasticity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C1117EC-1F75-A647-3020-2B752E7DC1FA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CD8ADE6-A313-59D9-83E3-A98235B33B9D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41B96BE-D00F-D64B-A950-013D9753E9C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A88F765-A8FD-1222-FA98-A8DB82864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73402AF-F4A8-7545-047B-DCBC3CE357BA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52341DE-50A9-B3A0-80E5-5598D54FF4B9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9572741C-7CA1-CC76-5D49-1B8811059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7666046-85E9-8454-AAE1-491D2E0E838D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D6B6723-4228-047D-300D-B83C6BFA1547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1D7E0A1D-B7E5-B0AB-1BB8-E7234F3CC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F124344-2016-3CD3-7DD4-C9973E8624FF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CDE95B0-EEE2-32B8-C0D8-4C7A31F81BD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01C39AD5-8C82-E022-E691-921F54EA3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188A2AD-CBDD-DEAC-492E-7A4566BD4D48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E9200D3-C0C3-D868-D134-CB3A28E9DDA1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C3096047-24A3-9669-7F24-267C5F68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D0F9A43-A0BF-2388-9C18-F1D3872562FF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E1B7C97-CC4A-FF94-4D86-8E87C1E5CA09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3D2599B3-2864-DD03-8AC5-6F1DC1177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BA17162-EF50-5A6D-3885-50829330389F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D8F202C-6B2B-BC34-0B8B-4F27675A6C6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7675B72D-C338-26F5-70F1-BFC1C4089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6C215CE-2727-504C-F68F-D585DFC5D4A2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829371A-8BB0-4951-907D-8AA3E6BCD3F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556E61BB-1D5A-9A4F-6C90-807038D09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0FE94E-81D7-33E0-C449-C63C5BC97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B3179DA-78EE-8D6D-B83F-0E04C4955E21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OBILE GENETIC ELEMENTS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245AFB1-602F-5E69-6738-BC2330CDE7C6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D852BDC-E135-3A59-0EE2-42568E7AECEF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ACC27A5-81C8-7B02-EC0F-E76BD7A39A3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2295BC0-4FE3-DEF8-34AA-49112AB2D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0237867-462C-1649-9C5C-A03C03114C43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28A07E1-98AD-620F-88CA-1E93959F3ABB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383597ED-1DCD-5611-78BE-A0E849E2A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A9FE452-29C8-DF17-1DA5-0D51CBDCF12D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F7DAE0B-0F99-8CC3-5DB1-A44B4785EF17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8164EAD0-A584-439B-7F01-525005B20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E4B6364-91A5-0A7F-4B62-BB00B9E634A1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4ABBF8D-BBB7-66D5-36C4-8CDE8BF8A5F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624425D6-03FF-20BC-1B09-E2EC5FE4A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C3AFA61-1369-005B-D5E0-F2B1008645F1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16B6B37-4172-4C4C-A0F8-F583CFD5D8E0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2FA802E4-8AAA-7AA4-DB4B-F8247C6C3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313E8485-90EE-C13A-2D08-625F83A9558C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D5E77C6-B68B-3501-AF5A-3882A34B5D5D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FFD2EC8E-8EA8-1DDA-D9C7-DECDB8300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5D4605F-86BC-4093-841E-549F91468E9E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97BE781-A4EA-5F71-1F94-05BEB8C051D7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957A3120-6C3D-B6DE-D9C8-F1CA8DE9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3FC800E-34D3-0B9C-D740-2B9487D3BEDD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33F7DA8-BD02-8885-E900-4449C406BD46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A3C3439A-649D-ED9A-E27B-F61F62212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Czcionka, numer&#10;&#10;Zawartość wygenerowana przez AI może być niepoprawna.">
            <a:extLst>
              <a:ext uri="{FF2B5EF4-FFF2-40B4-BE49-F238E27FC236}">
                <a16:creationId xmlns:a16="http://schemas.microsoft.com/office/drawing/2014/main" id="{F096B995-A3D9-EF80-7051-69B06EC722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7743" y="1238398"/>
            <a:ext cx="7772400" cy="33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314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02382" y="182880"/>
            <a:ext cx="625363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ENTROMERES AND TELOMERES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12273"/>
            <a:ext cx="4029250" cy="119543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⚓ Centromeres: chromosome segregation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95415" y="2784538"/>
            <a:ext cx="4029250" cy="11954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Telomeres: protect chromosome ends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599" y="426611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Highly repetitive and challenging to sequence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7458088-C4BB-2B78-70A7-3567BB44D8F0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BC4C2B3-667B-0F9F-0453-D79D49A06542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8A697AF-3ABB-DCC0-0D54-A57881E7CA1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612D2AFD-2E7E-2B78-0119-E3519BD37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6A12340-9CAD-88E0-8628-EAFF4BCC0DDA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003E017-469F-905B-4106-729B26FC3722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17A8B286-B3C9-3CA9-7C47-284E2364A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939F3BE-A566-7874-9DC6-3801E8A38FDA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D34968C-7E3F-6B34-8442-0A1AA0B35813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304FF1AF-1BE1-BBA3-003E-BA09AD750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491B1DB-589B-1874-E4F6-07F753FDDDA1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522F482-619A-2EF9-53C7-32A59E668D8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F46EB022-DC01-AEBD-C76F-B9AB8BE37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4738158-A63A-743C-CC10-4CADBFBB0A9F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EBB07F5-34F0-D093-A7A0-12138CF9E042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F425D97A-89AE-D267-E522-B403A9300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447FEDA-BEA1-56F4-2DA9-1C263BCEFD6E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5A099BF-E6B8-E77A-84AB-8385E0B8B34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0C13FDB7-0320-37B7-A923-6D09DBF03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30CD3B0-613D-D855-AE16-14FCC9B23D55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7010B6DC-6B62-C12F-E143-F7209CD12772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838F568A-465B-84C9-BC8F-3FC927989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5F0C6ED-DEDE-5457-0B14-7DF1D4F196FB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0E23BC5-2978-C32E-AB66-FE1BF5B8EA4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B019E947-A379-1CC3-3DDB-A00833CA6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pic>
        <p:nvPicPr>
          <p:cNvPr id="4098" name="Picture 2" descr="Vector scientific medical illustration of the structure of chromosomes ...">
            <a:extLst>
              <a:ext uri="{FF2B5EF4-FFF2-40B4-BE49-F238E27FC236}">
                <a16:creationId xmlns:a16="http://schemas.microsoft.com/office/drawing/2014/main" id="{26FE67A9-AD17-6227-9D92-28C8A922E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" t="18515" r="9640" b="7301"/>
          <a:stretch>
            <a:fillRect/>
          </a:stretch>
        </p:blipFill>
        <p:spPr bwMode="auto">
          <a:xfrm>
            <a:off x="5519468" y="1144997"/>
            <a:ext cx="3511608" cy="296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EGMENTAL DUPLICATIONS AND DISEASE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5790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Large duplicated regions can create instability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4815"/>
            <a:ext cx="7315200" cy="612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Associated with developmental disorders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82721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Detected using long reads and assembly comparisons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B5429AD-AA8B-DDE3-D49B-DDCC154C50C5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4A73491-032B-DFAB-DACF-6CC7FE4F473D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F0579E8-D313-24BC-3E75-BA942352C20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A0A7E3CB-AB5B-292F-CCCB-DD2FA5391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B464432-FC89-A66A-8FDF-D952258CB7A6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6B63CA4-7059-8811-AD50-8069C8D35911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FFF4319D-752F-678E-32BE-F64C25174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7353FEC-B52A-2896-6DAB-36A6CB4423FB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58FA7F1-3EBC-11F7-3609-12E4A5B68752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39D98503-AC38-FB49-1095-6B888F1F6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6D48B25-3B37-36CA-0328-B59351AB921E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0CC610C-9183-969B-72F5-07492111AB7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271593A4-0BC5-B451-6A10-4279C50E3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B118C77-4D4E-F73B-A896-CB4091440024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62873BB-57E9-965D-3AF3-0AB282DCE95F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F90B687A-C9C3-F3C1-FE70-A378276C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3850A673-5CD1-8A4B-837F-18C87164CD56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0B0205E-4E7A-1B41-0EE5-7F59BDB10DBB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25078BE1-D4D5-0839-A3C1-07294D62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D8ADC35-B7CA-47E5-012D-46A7BF1D3386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E1EF741-9953-9BF4-5730-63C50E40314F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CDDCCD97-6332-0873-5981-2F6766B3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B1779C3-EB0D-47F0-0686-4769637772CF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144B5991-E4BC-1DD4-6021-536B6C375A5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9BAD91EE-8EE9-0857-41DC-3E78FF237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NA EXPRESSION VS GENE ACTIVITY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5790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Expression is a proxy for gene activity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381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Post-transcriptional regulation may decouple expression from function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253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Importance of experimental validation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B28BF79-AE6B-B2F4-0CDB-E398A573F545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7862480-2B6B-083B-8D06-13DEB8D83E51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DEA9942-1E42-1B67-492C-D372887F865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C6F9A45F-3D7F-45C0-CF82-0B61474B1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E9C374B-60D9-C275-5AA0-A24386968ECF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806DB58-6EA9-ABAC-8D9C-B8A7ADE7585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FBBC3E4D-E1BB-535A-50C3-78E656041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8D609B7-7269-0C23-3662-F8943329D542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D73B792-AAE3-41F9-E501-118FD630DA1D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E60C3B71-27D6-93A4-6ACD-E877114CC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CD65E4D-0EED-FB6B-8BF4-2F00D6FF3412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4188002D-EA5C-3607-3040-40352A232029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63019D40-2FC1-F1C0-A984-EBE49D4E9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C89B59D-A587-0128-8C6C-8A04EBFB6FBB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CD231D3-265D-FB2A-D72C-19E432B9FC0A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FCFE3320-102E-BBAC-DA81-94AF14F8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2B6F0C8-CFC7-D13E-71B3-4823FEF103CA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1DCB27A-C039-B7AA-1C50-2D5F4417BECE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A2AADAB6-6150-7851-1A7D-F2E07A56C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3BE2ABB-7BDC-C2B2-2A7D-424998973CBD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B8F8090-3CD9-0141-37E1-E7B4B7327CE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EB97F659-5D1C-7DEB-ECEC-65798A70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3E13CBC-7183-2001-D1ED-D6B405C38C66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225094D-B404-BC6C-FDDA-328B2B073F34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7ACD1454-6A99-80F0-15F9-79A376AB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OMATIC MOSAICISM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Genomic differences within an individual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90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Can occur during development or in cancer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2A23749-12D1-BD6E-8553-EAFEDFCF6496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D34254F-A72D-1AC8-93D7-DDAC0945DBE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532B36E-EF63-C6A5-16D9-C4B476637DB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A3247DF-67F0-E80F-EFAF-4B12D42A3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3EFB301-5E95-3527-26CA-3EA5F9DB6DC5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7C79291-337E-5963-7AE4-E5B8DE3E56D1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1D78581B-39D0-1830-F087-2822C206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884E96E-BC09-BE2F-EF9A-BBE0F52684BB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8B4D18E-D84B-363D-C755-171A7F5A5A27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7C6E5664-4177-42C0-BD57-5EC9465E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25B1DFB-3753-1FBB-AFA5-8CC74D7D4A7B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572BA88-E3B9-8F46-0301-337ADF2E247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F08D7AEB-97DE-AE9F-E49A-91F9A980C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D95AC1F-1B37-388B-B972-5E08967C60AF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CAF128D-CE58-B098-7E79-06D6742BF72F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ADC29230-0346-C64E-810A-5644F61E0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B1D1869-A021-7149-F8EA-1DE8EDBF7871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E3908AE-CC55-7402-2204-992D0195ACFD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A383DE6F-1FF1-32C6-F5F5-BE966D5C6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6E61B84-A671-1CB2-62BC-96C28B408B0E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CAB7ECD-FF2A-1B9D-93AC-D6D27E16BE4A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E1D3D62B-BE6A-FD8F-1221-95DDD702A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5F497C2-E55B-65FE-8F75-335C5D5B7D72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1754D650-1BF5-EEB0-FC6D-04D931C7616D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40063DCD-F173-A4FF-4E93-B193D7200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pic>
        <p:nvPicPr>
          <p:cNvPr id="5122" name="Picture 2" descr="BBI Scientists Awarded $12.5 Million NIH Grant to Study Genomic ...">
            <a:extLst>
              <a:ext uri="{FF2B5EF4-FFF2-40B4-BE49-F238E27FC236}">
                <a16:creationId xmlns:a16="http://schemas.microsoft.com/office/drawing/2014/main" id="{8A82D31B-9B5D-B2D5-77BC-732B8C7CC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01" y="3066400"/>
            <a:ext cx="5358327" cy="192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G</a:t>
            </a:r>
            <a:r>
              <a:rPr sz="3200">
                <a:solidFill>
                  <a:srgbClr val="FFFFFF"/>
                </a:solidFill>
              </a:rPr>
              <a:t>ENOMIC INSTABILITY HOTSPOTS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Regions prone to rearrangements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Often enriched for repeats or fragile sites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7957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Relevant for evolution and disease studies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2D18C99-756A-E9EF-A628-CC09A909CA68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FC27004-12AC-4233-D6FA-9026114579F8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04C3B36-B343-561D-3665-CCE4CDC2E47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3977C43-4E31-EE94-BF17-EBCE5521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626CB70-A253-3C04-F6C3-69ACB6887EB7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241BC91-EB1E-1099-B861-56ED2E0864A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0E721EE4-DED0-4C26-514E-E2B4DA5B0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D6905EB-E287-B4A9-31F4-CACAC2D0F4F2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B5A2B77-5706-F173-5E27-F672517F59B3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28D2613F-FEFB-7A59-E601-C32C5B68F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5FEAF9C-A49E-08D9-6F95-2FEE4FAC1DB8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5B01033-3747-2387-3799-610C6825163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F95ED2FA-EF8B-D93A-6F77-94C8BF621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FF1C882-E603-CDE8-084A-C46945F82ED9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91B4100-5A4B-E67E-40BF-0A736D0EA671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3D21E5E8-E145-0B50-C5EB-E4956B80D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8552165-F0E4-2CBD-9791-D79B74D49F92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68E0B1E-C930-692B-677F-52493A0ADF2A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61A636C0-4D08-8ECC-8796-5A93931DA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0922D30-D8D8-B549-0A6D-3D6E467973EF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689D3C4-AF05-B61F-90E9-DC190B11D801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A54EFD9A-0E69-8743-99F7-40D5F1E7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DFF7EF4-99BF-CBE1-B3C7-957E25442DBD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D580C9A-AB30-D88E-0FD6-778C5E5EACFF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3A029838-4E38-2195-F0AE-D4269FFF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TRUCTURAL GENOMICS DATABASES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🌐 DGV: Database of Genomic Variants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dbVar: curated structural variants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Provides reference for SV annotation and comparison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A7C38FA-2D7C-4D0B-1EC5-314DA23BE5ED}"/>
              </a:ext>
            </a:extLst>
          </p:cNvPr>
          <p:cNvSpPr/>
          <p:nvPr/>
        </p:nvSpPr>
        <p:spPr>
          <a:xfrm>
            <a:off x="-29359" y="-340833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649CCC7-9E0B-8F2A-6EEE-8C488966CA51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605CFB3-8187-5B01-087F-063C43F65E1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B80FAF4-CC3A-746C-E072-9BC2631CF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AAA6E12-29F9-6088-4A83-F8A2DDB081BB}"/>
              </a:ext>
            </a:extLst>
          </p:cNvPr>
          <p:cNvGrpSpPr/>
          <p:nvPr/>
        </p:nvGrpSpPr>
        <p:grpSpPr>
          <a:xfrm>
            <a:off x="564522" y="2584760"/>
            <a:ext cx="612000" cy="612000"/>
            <a:chOff x="2121218" y="113321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A988DAA-0B7F-82FB-4D55-720FFBDC96D4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oisko z wypełnieniem pełnym">
              <a:extLst>
                <a:ext uri="{FF2B5EF4-FFF2-40B4-BE49-F238E27FC236}">
                  <a16:creationId xmlns:a16="http://schemas.microsoft.com/office/drawing/2014/main" id="{150F8EEF-454C-A1AB-90F1-BB4F2BF25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D8E4148-1F3D-A71C-5C75-A3A8DB884E10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550A5F4-6220-621B-6BB9-2DF01495AF24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7815B947-F7FF-C277-86B8-DD48F3D3A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2C68ECE-EFEA-F297-6D64-C4C181CA3463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CDAD210-B65E-BD30-475A-7353C089EE7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A3051A7E-F47F-6F5C-4B7F-705E9D384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AC26EA2-22B4-90ED-8BE2-29EE9C3DB2F0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0D64914-4717-7F30-AF02-A58CC40997C7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84B1C9E0-0B22-24ED-557C-BDDAEAE53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9D0F7F3-077B-BE25-4AF3-E71FA33CBE99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7791555-721F-6F29-3CF1-D8C432FB9F5B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D1735123-3B91-3F5C-F90A-3C3A226FC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CD2DD5A-5EAE-07B4-2743-1E2BF2CE1D5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E25F7F1-3DE3-A9EF-68FB-BB196D19F6E9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71B48078-CCB8-C0EF-62B0-7F4C33195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99337F2-C631-00F8-B23C-764C6429C42F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6A290AB-CB3F-71C3-753C-5768713AE74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6333EE08-E005-7B4D-4501-C26A82B09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HY SINGLE-CELL TRANSCRIPTOMICS?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5790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Measure gene expression in individual cells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49167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Capture cellular heterogeneity hidden in bulk RNA-seq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152EA39-CD96-75B3-279B-0884E944EC0A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04CAEE5-DA57-4D1F-050F-A3E381801CD5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3D0ED98-55D7-EE00-EB26-77C0F61855A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AED7B57-89A1-52E3-69F6-FF11DAF4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BB3EBA8-526E-CA42-2A2D-97088DCE4766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DAE2C04-C387-1DC4-6228-1EEEE078A4E6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6904AF61-52AA-4BA2-3615-505B82FE0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2F54CF75-D164-DD56-9994-9621E00C03BB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BBF7F04A-A6FD-435A-5C5A-A0DF2737A63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Kształty podstawowe z wypełnieniem pełnym">
              <a:extLst>
                <a:ext uri="{FF2B5EF4-FFF2-40B4-BE49-F238E27FC236}">
                  <a16:creationId xmlns:a16="http://schemas.microsoft.com/office/drawing/2014/main" id="{D6F94A00-1B1D-7263-344F-7BD92EA9B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06EDB0FD-C86D-0C72-19E2-9FEAEFEEB3E9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E5159B4F-948A-B3C7-947E-AB1B033249D9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Wykres słupkowy z wypełnieniem pełnym">
              <a:extLst>
                <a:ext uri="{FF2B5EF4-FFF2-40B4-BE49-F238E27FC236}">
                  <a16:creationId xmlns:a16="http://schemas.microsoft.com/office/drawing/2014/main" id="{24295FF6-9323-7CEC-D23A-A93FE0509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83AEBF29-1987-4521-6252-E39DB02C98C9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5B4702D-26EF-01B2-F3B8-CFC61E1BB04A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trzałka ciągła: zawrócona w pionie z wypełnieniem pełnym">
              <a:extLst>
                <a:ext uri="{FF2B5EF4-FFF2-40B4-BE49-F238E27FC236}">
                  <a16:creationId xmlns:a16="http://schemas.microsoft.com/office/drawing/2014/main" id="{9C4E58BE-FBE5-400C-EA80-68D846E3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3C690F55-CA47-EED9-2539-3A94B17319C6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9FFF98CC-1830-82AC-2F53-2E7AA8FFF6E5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Odbicie z wypełnieniem pełnym">
              <a:extLst>
                <a:ext uri="{FF2B5EF4-FFF2-40B4-BE49-F238E27FC236}">
                  <a16:creationId xmlns:a16="http://schemas.microsoft.com/office/drawing/2014/main" id="{6F646E43-EB2F-37FB-F151-DAA658DA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3DC2367C-652D-BF8B-C5D5-1E7DFA5B79F5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486F228E-0489-90AD-BE62-C0562F9DDE2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Sieć z wypełnieniem pełnym">
              <a:extLst>
                <a:ext uri="{FF2B5EF4-FFF2-40B4-BE49-F238E27FC236}">
                  <a16:creationId xmlns:a16="http://schemas.microsoft.com/office/drawing/2014/main" id="{4185A38C-EA32-8CA8-308B-8EC2513C4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3BD523E2-96DB-D813-0695-42F671BD1687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6143913C-665E-D771-36A9-842099BAC11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Boisko z wypełnieniem pełnym">
              <a:extLst>
                <a:ext uri="{FF2B5EF4-FFF2-40B4-BE49-F238E27FC236}">
                  <a16:creationId xmlns:a16="http://schemas.microsoft.com/office/drawing/2014/main" id="{5310ADCF-23BB-7080-8F0B-3DC28BE65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56" name="Obraz 55">
            <a:extLst>
              <a:ext uri="{FF2B5EF4-FFF2-40B4-BE49-F238E27FC236}">
                <a16:creationId xmlns:a16="http://schemas.microsoft.com/office/drawing/2014/main" id="{6D97B367-D77E-9996-598F-8872BD4B63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81319" y="3366109"/>
            <a:ext cx="5695761" cy="1625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CRNA-SEQ EXPERIMENTAL OVERVIEW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Isolate single cells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Convert RNA to cDNA and amplify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Sequence libraries to obtain transcriptomes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343A905-C866-D3A1-6E7C-AAEEFB9F47AD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0430649-C71B-0CB6-EA09-1A44949D761E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139AF6E-7505-82EA-7933-9509441DA63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1217CC91-BB22-E6ED-464E-6A042B5D0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02C2475-CAD3-A665-40EE-B9B908F69B9A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CFAFF0B-EC47-FCD6-5DFC-23EB7D9568DA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E41A1C98-07F3-A466-5F08-3314CCB0D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F5B972F-3D8A-6C2E-891B-3E468A1CB61D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4E878D4-0AA6-CBAA-51CD-A361AEC4998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09D34AEE-55FE-9666-D798-4645AA4C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5863ED9-922E-FA6D-2C2B-C3CAE62A5132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92D6BD2-5E14-A388-69D4-36423FD4F3BA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CD62B9F7-9420-D77D-30FE-5D48F59B7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89FAF3A-E8F8-C9F9-5F90-80E24E57C22A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BB127F2-3492-1762-1011-83487CF2076E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BA01D0B0-B549-6B60-1852-DB79EA654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91DAA80-E7CE-C3C4-E986-BA0DF4AB8F07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0F51583-0128-2CC0-1A64-69A601A4406F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BAD64B22-6D75-7DB5-F8F7-C69148CE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E98BCC6-9AF9-58E4-FF3F-C786C770E9B0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13FBA59-4BA1-131F-9198-63315D3BACFD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0EC25F4D-FB7F-B8DC-B457-5BE65239E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53D73FD-A46C-B58B-25FE-AE7735441012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DF2FD7B-0042-F836-C2BF-FD6F9498EAFC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BD9D08EA-052F-CB0E-143B-CA5BA6E86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19964" y="182880"/>
            <a:ext cx="54184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ROPLET-BASED </a:t>
            </a:r>
            <a:r>
              <a:rPr lang="pl-PL" sz="3200" dirty="0" err="1">
                <a:solidFill>
                  <a:srgbClr val="FFFFFF"/>
                </a:solidFill>
              </a:rPr>
              <a:t>sc</a:t>
            </a:r>
            <a:r>
              <a:rPr sz="3200" dirty="0">
                <a:solidFill>
                  <a:srgbClr val="FFFFFF"/>
                </a:solidFill>
              </a:rPr>
              <a:t>RNA-SEQ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166347"/>
            <a:ext cx="35814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📦 Encapsulate cells in microfluidic droplets</a:t>
            </a:r>
          </a:p>
        </p:txBody>
      </p:sp>
      <p:sp>
        <p:nvSpPr>
          <p:cNvPr id="4" name="PointBox_1"/>
          <p:cNvSpPr/>
          <p:nvPr/>
        </p:nvSpPr>
        <p:spPr>
          <a:xfrm>
            <a:off x="1402251" y="2362388"/>
            <a:ext cx="3581400" cy="146893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High-throughput profiling of thousands of cells</a:t>
            </a:r>
          </a:p>
        </p:txBody>
      </p:sp>
      <p:sp>
        <p:nvSpPr>
          <p:cNvPr id="5" name="PointBox_2"/>
          <p:cNvSpPr/>
          <p:nvPr/>
        </p:nvSpPr>
        <p:spPr>
          <a:xfrm>
            <a:off x="1402251" y="3930082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Unique molecular identifiers (UMIs) reduce PCR bias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8C42981-75D7-C7EA-ECF8-F4D89BE90E3B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8E53500-E2DD-3F4A-B2BB-121513F86398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5DA6FF2-F292-CC75-E020-53ADD7EF66D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68D83B47-C650-A287-4C5F-F207FA6A3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B621F11-358D-E551-0417-F1A04C14548B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6A9CC31-0424-92C3-B235-6ACA7E1BF902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948466B3-AE28-71C3-73D5-C50EC288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45C9518-5C4C-C799-7943-5EF65D21DBE4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A95DDD7-9C5D-B90B-3BFF-AD3888AE507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9E298D19-349D-B4AD-A927-5F984F1DC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9E88C59-437D-FE6A-28AE-F784FFCFD4F8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2F396B5-D25D-128A-72ED-E65B26614FBC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F7CFB0A3-620D-56CE-2107-84F9FEF50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7609E3E-FD67-A7E6-67F6-3F3480DB8387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F114BC3-6A9E-3C55-61B1-51FB40C0E1FC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60D1DF30-7FDB-C42B-E564-FBD7A4A7F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C0B0F07-3D56-602D-5BAC-B397584CC5CF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6DD61F1E-A206-5C14-FBD5-B993BC03580A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704502DF-9FF1-7ED8-E885-F1CCB9A6F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47EA57A-9BA6-A15A-0DA5-0351A611C4B5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DB42F360-13CF-0F55-8A17-07247DC11A7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67C6DA1D-F5F3-53DC-BDB4-9B1A8BD3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FF86ADD-CA11-A336-05B1-9B5C1B55890E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4366BDF-DE47-2F12-749E-004660614B5E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652C0B2D-0A92-12B1-6ED3-F529F4432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wizytówka, Czcionka, zrzut ekranu&#10;&#10;Zawartość wygenerowana przez AI może być niepoprawna.">
            <a:extLst>
              <a:ext uri="{FF2B5EF4-FFF2-40B4-BE49-F238E27FC236}">
                <a16:creationId xmlns:a16="http://schemas.microsoft.com/office/drawing/2014/main" id="{4E736E4C-243B-B372-99D2-A4CC5E7B6A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05692" y="1509986"/>
            <a:ext cx="3611759" cy="186243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65224" y="182880"/>
            <a:ext cx="492795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LATE-BASED SCRNA-SEQ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599"/>
            <a:ext cx="3200400" cy="119790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📝 Full-length transcript coverage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665409"/>
            <a:ext cx="3200400" cy="119790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Higher sensitivity per cell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99368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Lower throughput than droplet-based methods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2A1F7C5-D2EB-EFF6-B9ED-77A1F2B02DBB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87BECBE-B980-5408-7DC8-EFB9385875C5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AA2E11D-3080-A09A-261F-F4DABC05916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6CF72357-4C8A-33C4-7363-F9B4F26AE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6B0ACB1-816E-3391-3211-2878D7C984B8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C6E2671-61F9-94B6-A03D-67817D2D82EB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B4B40B33-036A-D1BE-6DB3-AF7FF881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BC71FDA-B3F5-75DF-256E-3107C4071C6F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A485F2E-360F-56BC-4881-6DC3CF8535E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D5CEE2DC-4B65-B945-E651-C6C64AF2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DC4A4AC-9547-7610-DB8D-4EA3510B748A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5DD9180-4571-0F49-334D-A76629024D34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5370844A-B9D2-7750-6287-973D65D2A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8C408A1-B75C-8DB8-434A-DCBCA7D84811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7E0942B-F09B-B3E2-57D0-64CFD5EC41F3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0ABDB7FC-22A2-2E99-2A75-130118705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B090935-AF25-C6E1-E821-31B350E8B0ED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E070703-F1D5-8B2E-1ED9-34AC7750C758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4F25629E-157B-CF6E-1311-5DC177CE0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C901BDB-28AB-6ED0-1C72-F9B7FA61DFC3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030154C-69E8-FC06-BCBC-D649A10D140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87F975FE-0157-C226-947C-D6D0A9E8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08F415F-71B5-E0B4-5FB7-CD70CBD59EF8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8A928A7-876E-45B7-BF03-E2608929CABD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26F65775-BA8F-2672-1F60-0E72390F2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design&#10;&#10;Zawartość wygenerowana przez AI może być niepoprawna.">
            <a:extLst>
              <a:ext uri="{FF2B5EF4-FFF2-40B4-BE49-F238E27FC236}">
                <a16:creationId xmlns:a16="http://schemas.microsoft.com/office/drawing/2014/main" id="{6D8DF2F6-014E-0AC7-9E23-EB216E91DA4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67716" y="1560092"/>
            <a:ext cx="4019084" cy="209272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HARACTERISTICS: SPARSITY &amp; DROPOUT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Many zero counts due to low mRNA capture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742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Leads to sparse matrices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0381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Requires specialized normalization and imputation methods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02430BF-B2F4-AA73-6CD6-C825A86F5709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85B97CF-0124-FD67-9C15-DEFB077E3F0B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A67FAC0-1DFF-A31F-89B2-640BA21A7FF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2A85D1B0-1AF1-DED0-7D98-8685C9E6B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6486460-C3D6-520E-5BE9-EBC6597BEB07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EAE4AA5-89B2-16ED-134E-0B6DCE472209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C33FD8EA-0966-EA7F-F7A3-F9E9CDCC0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7A97A00-56BC-599F-FB77-5A33A9F08390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18AF5C3-6853-26B2-056B-3ACE7BAA680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D13FB4B3-CE60-EC9A-E2DB-E49D822C7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A4900BB-EB8C-8660-2253-089BFFDA107C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D508F7A-05B3-A124-18A2-618134AEE2C1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AF798D0B-1214-83F1-6AFA-ADCA476C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366D564-CF57-A792-19CB-D034342702D9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4677F83-80E6-2675-1054-68EBAEE81CA7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E13788D6-3805-6D52-B742-BBC95C02A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7504D38-A193-9F80-5BA6-DBB6018E7FFE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D00E417-0C8F-80D0-C87D-ED60402B1ABD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DC0D7FCE-A879-F244-8B69-8A75E1F80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F5C2565E-D576-C673-CABC-EE63B7295A42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406661D-FF08-B742-CD33-562ACB20ED4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989B9D36-048C-2948-9B5D-4DE97628D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4141F66-87A5-777E-8C79-580B61440ADD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4DFE743-96DE-5CC9-9536-06591298276E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6D17315B-8DAE-005E-4DE0-D7A7281E3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REPROCESSING &amp; NORMALIZATION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🧹 Remove low-quality cells and genes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Normalize for sequencing depth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Optional log-transformation or scaling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59652B9-D813-FB8B-0369-4AB19B10B4FB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E6863FC-8E7B-55E2-457D-8E23A1808B7B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C3DD25C-51DC-E1F0-2D9B-B69C2BB5895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C65FC48D-66D8-CB48-70BB-56AAF3A00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2781515-33D9-0FB2-6BA5-3F80246B39CC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2A5FC7A-9C78-5B11-9891-9D974EA4C9D7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52AE557A-E54C-1E2D-D565-14313C61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C233F24-6DC1-4400-81B2-7CC798BC0A5B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35A97C5-32EF-A932-DFAE-E4EEA229491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090EC566-CBE8-31B8-A392-A4589CB7D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6966654-4F87-2282-1F54-61AEC3E3E3BD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7069D13-B8E6-EE3C-FFE5-478632F3FF51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C8A74E04-94E8-72C6-92B0-73E8453B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3A9460F-056C-824F-5B14-A18A2AE6692D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AB2519A-3E24-D0C2-F64B-19E41DF7637B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F02D36B8-B7FC-9103-6182-4B1FCA163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64BFB2F-C60E-6AB9-CF1C-7F172A1F70A2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D3964AA-963D-FF2B-89DC-58DD2426027F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9411FBC9-88D1-08C7-1452-9DE3137E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D28E877-AC8F-70F7-77C6-2196198FFBD2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04802AF-B8E8-740C-4FFB-EE9FE3E243F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599B8536-76E9-2150-E8BB-2272559F3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C4DA2D8-851B-B6DF-B8D9-2EA04AD28347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1E03803-7903-2246-13DC-E396E864CFD8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BB726DFA-48EF-7152-47F4-232F396C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808EE-31B5-76DD-5BB6-8BE71379E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AA71DE15-4821-C609-732B-CB407E3AEA17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LUSTERING IN SCRNA-SEQ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4EC678FD-AB32-3DB4-9EC2-CDFEA397AE6A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Group cells with similar expression profiles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61056336-276A-291B-40B2-DB8EF29E8CB8}"/>
              </a:ext>
            </a:extLst>
          </p:cNvPr>
          <p:cNvSpPr/>
          <p:nvPr/>
        </p:nvSpPr>
        <p:spPr>
          <a:xfrm>
            <a:off x="1371600" y="219020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Algorithms: Louvain, Leiden, k-means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8CCFFA03-1514-1F7C-AEC0-41956CCB507C}"/>
              </a:ext>
            </a:extLst>
          </p:cNvPr>
          <p:cNvSpPr/>
          <p:nvPr/>
        </p:nvSpPr>
        <p:spPr>
          <a:xfrm>
            <a:off x="1371600" y="301316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Identify putative cell types or states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D893FBA-0914-35FB-839E-4B771622CE5F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5BF1ADC-E3FD-44AF-B539-4B1836ED642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2CA8B58-2556-CF3B-7DA9-47CCFB88207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EE809E4D-9710-DA61-71D6-B183B7898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ABB3242-785B-624E-1993-14C172DF88CE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6D9B629-05C0-DB87-E396-74B3FC51B7C6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274FDA2A-BFD0-109A-D28A-9E6C6C38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1CF4F7A-177A-055C-E5C9-24C5C5BE3ECE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9E59E63-8FAF-25E7-150C-02F4C0CAD94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F01CA9BA-62BF-54D8-88AB-BA940A03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14D4DB9-809D-06E9-F37D-AE41F455B6DE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B5A7DE8-16CB-F351-AEBE-A02FB8C06B08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78962A69-8FB4-F773-2227-0401C0629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4A885BF-0704-EC49-2078-0329C76725BE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52D3BC5-19FC-B9A1-9E44-AAF3D79A05D4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5B8F456F-B91B-EA2F-3983-299158DFF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B1228B62-69A8-41CE-3141-EA7B617C0697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D03828B-2B86-53BF-8008-8C2555D8D61A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88C3450E-CFAA-B000-0A36-A255F379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3324F88-FB18-6D58-525E-7D8E831C2043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F8CD57D-54F8-E5BC-A129-E831963048F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09725D79-C22D-2405-E107-4677E121F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74F2463-0DA7-9405-8C38-BFAF53C6BA28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7DD072F-4A1D-F2F9-8E74-EF504235BD98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58824B0F-0595-04B5-6255-21F6FB564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6103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34153" y="182880"/>
            <a:ext cx="47900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R</a:t>
            </a:r>
            <a:r>
              <a:rPr sz="3200" dirty="0">
                <a:solidFill>
                  <a:srgbClr val="000000"/>
                </a:solidFill>
              </a:rPr>
              <a:t>EGULATORY ELEMENTS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66622"/>
            <a:ext cx="3560227" cy="103649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🏷️ Promoters initiate transcription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3544614" cy="13106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✨ Enhancers increase transcription efficiency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616526"/>
            <a:ext cx="3544614" cy="145256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Interaction with transcription factors controls expression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0064E38-989A-AC6F-D461-48DE1364BA68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C097624-FDEC-42FA-EE21-8AB1E4924C7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C7FF240-C00E-D045-914C-D472950530D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02F2D3E-F841-976A-121D-86D19A6B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26CBB95-3157-C898-7E91-268373A5E1D9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62A9466-FC53-BEDC-F4AC-819B1DB9469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C3FD3EFA-202E-C77B-D31C-CCA85DBF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C00DF2E-8A4F-321A-43E3-72674D1F1643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78391B6-A196-E717-D331-815E0B0315CB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B32D04BC-AEB6-E672-1B60-B9BCFD81C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360AC6C-2688-337D-19B7-7C223FED2E98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5AAAAA6-BCB0-E2FD-F312-5985B42C7B46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32119EA1-D3BB-0630-513D-10E187B5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195815C-F19C-CCE1-119B-8A10586D165D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32BF6AA-3A04-17A2-FB9A-768B4BD4D83D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D6866DE4-0685-0525-59C5-386620D91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61FE114-DD2D-7FA7-87A1-49AC6D26473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75F8B85-B1ED-C50D-7BF5-AB8D1E2E823F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ACDF522E-52DC-F274-012A-859B876EB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7F9445B-E937-A3C7-ADF8-A282589E95E4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87C96D5-5DC6-0296-7F5C-E4479F0DC63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40FEF4FD-3838-2F58-BD59-D8847963A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3A7948A-9F2B-0751-E88D-1FD2B6753A5B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A37F021-A648-4E3E-A995-FD9CA1616322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3CE54D16-5875-375E-3CF7-173F08602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1026" name="Picture 2" descr="The 3D structure and regulation of DNA inside the cells">
            <a:extLst>
              <a:ext uri="{FF2B5EF4-FFF2-40B4-BE49-F238E27FC236}">
                <a16:creationId xmlns:a16="http://schemas.microsoft.com/office/drawing/2014/main" id="{E9EF8A8B-A25F-2571-9CE8-7B00D023D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45" y="1564446"/>
            <a:ext cx="4020059" cy="304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00830" y="182880"/>
            <a:ext cx="70567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IFFERENTIAL EXPRESSION IN</a:t>
            </a:r>
            <a:r>
              <a:rPr lang="pl-PL" sz="3200" dirty="0">
                <a:solidFill>
                  <a:srgbClr val="FFFFFF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CELLS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0404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Identify genes distinguishing clusters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3453"/>
            <a:ext cx="7315200" cy="70404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Use models accounting for zero inflation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85721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Tools: MAST, DESeq2 adaptations for scRNA-seq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44D015F-90DA-A12B-CB15-6E749D0BB4EB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8D70455-BE7D-4561-690F-C5547776C939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C9CE343-5E34-14F4-7890-45D3742A617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BCE8280-74A3-AB48-CD3E-6BA92B2E2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0D74B31-6FFF-F3D9-A224-A5F6D32F5A97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68498D5-6A5D-7C15-5E1B-AA33F2853F06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17190B95-DA18-1559-2D06-7900A251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0163E90-D64D-8D70-0E4E-8AF3CF166E67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C7B4B00-C771-DD8C-1F5A-843B327FE15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647957A9-31B1-F63D-DB3B-8C385FAC3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3A696CC-154C-AE72-8255-4D455AA1FB6A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68E0BD3-286A-9406-CBF8-8F3D8486C101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83CD74C5-1649-D422-F3F1-1BC33F7E3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EA00F13-3AD8-6049-1279-42BA09F0EBA9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A438BD7-E31D-3377-1051-455D9EFF6386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0264985D-4BFC-3683-5EC1-E94616EE3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757114D-7B0A-CBFE-8B1B-F065B9B7E6FC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051B94D-F68C-302A-1937-8B2E9824F9D6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809B6450-8A64-883B-8615-C2034FA4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FE5AB5A0-1B41-2CC5-784A-04E4DEA637B0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12BE5EF-1E02-FB68-390A-CD1840155346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01EA3393-8E1A-1730-BE1F-341DC0BF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BB45753-EA99-F17F-3C91-1AC0BEA44605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23A4F3E-0511-552D-9415-B2ED8EF5A9B5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BE592418-7322-5F74-F59A-7158B5717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ELL TYPE IDENTIFICATION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5790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Annotate clusters based on marker genes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12774"/>
            <a:ext cx="7315200" cy="70404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Reference atlases (e.g., Human Cell Atlas)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21297"/>
            <a:ext cx="7315200" cy="68612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🔍 Cross-validation with known biology is crucial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6F36665-C653-B3B7-3E91-897F8394452C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5345B4F-B290-62DD-550F-7D3716400273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A05B99F-0697-C020-F0CE-FFAB903FEF5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74A0180-445D-E2E7-956F-AA2656D41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7C87695-BABA-E464-4379-0E86E051B8FB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10CFE3D-3487-47AF-8785-A9C97159ADC7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79D87B21-B9D7-E4D7-50E3-6E454266D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3059672-DF0B-730B-3464-AE43A624B242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1A2EF10-6C93-6D3B-E775-1416F1E1077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0FBB21D7-295D-5BE4-EF64-6593931D5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4383D41-5833-88A3-3D91-AAEA908F330B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C112169-7383-C8C4-B4F7-4A2731866166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BE4297EC-0A1C-0000-0104-5FD0EEE6A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E0B00D4-375B-8CFE-B55B-1520E3C7D004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8F86ECB-AEB3-62A0-B9FF-4FD38ACB48CC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D14462B1-C92A-6627-91D5-22AEE21A1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B0D5D98A-E4A4-BD36-A5AF-24E5BCA4D08C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4AB1FD8-57EE-26F6-FB44-B1CCD7562735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E4ADF058-AF8F-90BF-23C2-1DF84042C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DBE64FC-11FB-80DD-D2D0-6B2303EDCF29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264FE58-1B82-5C05-E1AB-9733014B572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5045F18F-8714-978D-9925-4B8002F5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D39DFDC-261D-6778-76C9-8B583440A994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92115D3-351C-12C5-86D4-3B48C4BA0EC3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6C42C54F-0599-FE8C-4739-C71C537C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Obraz 30" descr="Obraz zawierający tekst, mapa, zrzut ekranu&#10;&#10;Zawartość wygenerowana przez AI może być niepoprawna.">
            <a:extLst>
              <a:ext uri="{FF2B5EF4-FFF2-40B4-BE49-F238E27FC236}">
                <a16:creationId xmlns:a16="http://schemas.microsoft.com/office/drawing/2014/main" id="{CB19F5BD-1A97-14D8-DD29-367E4D0796D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46491" y="1201770"/>
            <a:ext cx="7772400" cy="339144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SEUDOTIME &amp; TRAJECTORIES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⏳ Reconstruct developmental or differentiation paths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Order cells along a trajectory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Tools: Monocle, Slingshot, Palantir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A19AD44-D853-1844-ABEC-D2BDE49FB20D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37B7DD0-592F-2B12-9979-B7A8AEA3A8F4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CFEB0C4-1478-4ADE-A50A-E88845DB709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23DC22F4-22AF-8A94-3955-BBE3752B2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D458977-068B-A858-9074-57FD46CA618A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E179D0F-4FDF-62A4-101B-535BFC5A1BDF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163AF54E-6283-2851-C0EE-7EC28D17F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F0C7634-0938-B854-1BC1-0C0A67495D51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FEB6669-DE5C-E9FC-3735-E4E62784D63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181AC280-1895-59B6-02DC-2A827485E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1447F4A-D4BD-28D2-AE5D-D432E0422BB9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8BA6E12-1C26-DE29-E3BC-DA9DB33B8E16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AD6F0A52-7A50-C80E-9AF0-8A00290FE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5B9093A-776E-AF45-65B1-8A77B7CB5F4C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3B2019A-6C5F-412A-26ED-793C0A041598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202C6A42-2527-5BFE-8D7F-CFFA144D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2D33B99-7419-26A6-8CC6-C7BEE910AA42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709A89F-AA5B-CCD3-E9F6-FE69FB2F3C90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D0675F0B-D444-5978-59C1-EEA3A0DC0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4DBDF50-8995-DD81-2C1F-DED36EE67DDC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988A46F-20E1-B79D-21BB-17260466658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7B609F66-4B44-791D-6D35-5D6512CB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B5006B4-0B10-C4DD-1127-117644D7FD1E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7C16E511-75C0-76E2-57B1-EDCB313042A8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0D78B5FE-812A-0C18-9C29-007E48856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7B8468-F4AE-6D13-C95C-5CA5B4D89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AC4080B0-D04A-EBD1-D210-DA7957E715CD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SEUDOTIME &amp; TRAJECTORIES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DA0652D-105D-50DF-4BF9-D4ED22BC32E5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324DF9A-DE87-161A-4E9F-56F988955597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76D99EE-B486-2229-567C-A91D8AD02B0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7023EDB-B2E4-2F3F-DFB3-45AD4E38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8D3B818-5FDE-8F45-363D-72FA12C10798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7CFAF74-C85F-75D7-4278-EB5ABD123A93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0B11EB00-2031-E3B7-AD76-59AD0B7B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BA4240A-2394-0A85-9167-B344DB1832C7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26D5F24-1B4A-0032-AEB4-6E99C6C2AA94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04A4AC5E-3617-E542-D007-93CD6A6F8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541836F-CD82-4C22-3F61-EFC6DE4C5D20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4CC4EE1-5331-B066-4962-8076DC96CDDA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24251403-3AC3-5753-2649-709A9E136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5A67C7D-3C3F-124C-8B85-5F0335AEE92D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9C35520-665D-6FEF-9D37-4C205F7FCAF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E486396F-A05D-A7FA-9002-BA27F9EEF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6A7E253-9B4F-5DEB-44BF-C12EF4ED5BBE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DE6AE89-09FE-2086-DB97-41880240753C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873BD995-A8FE-3E1E-F649-CFD0FCC1E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A2A0FDC-E22E-166C-3195-20D6E1832C60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E09E9791-6594-337D-9419-DFB6EF1DC03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87BFC605-C1A4-35B3-D12D-F7EA3871B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2B18F59-F64D-DE2E-A818-32F2A19E79A4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7C63511D-591E-7EF8-236F-5FC2B1B5AAB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C0C5A5D4-2160-C94E-C2B9-5BD82ED4C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mapa&#10;&#10;Zawartość wygenerowana przez AI może być niepoprawna.">
            <a:extLst>
              <a:ext uri="{FF2B5EF4-FFF2-40B4-BE49-F238E27FC236}">
                <a16:creationId xmlns:a16="http://schemas.microsoft.com/office/drawing/2014/main" id="{D381D2A8-67C9-F612-5F51-37E5F54FD7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63738" y="1323760"/>
            <a:ext cx="7772400" cy="324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985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R</a:t>
            </a:r>
            <a:r>
              <a:rPr sz="3200">
                <a:solidFill>
                  <a:srgbClr val="FFFFFF"/>
                </a:solidFill>
              </a:rPr>
              <a:t>NA VELOCITY OVERVIEW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Estimates future gene expression from spliced/unspliced ratios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Captures dynamic processes at single-cell level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Tools: scVelo, velocyto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0436A8F-F02D-535A-DC5B-FF1676F1AEB7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39D3CAA-4203-1725-3509-EE556AF9F40C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6ED79AF-4D19-0E14-D503-2F42A5B62F8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1BB123F1-C1F1-C1B3-E17C-76356D458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3E4A935-D272-06DF-3C84-0020DF849A16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4E1FF6C-AE25-7611-4C78-91AFE477FA6D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9A7D8C82-55BB-197E-EC5B-15FCF9A0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CEF5A7D-A138-B470-225F-C046E7C24786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5F760E3-CAAE-9BD2-5955-C8DEB63FEBF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B9AE8373-AFD9-5760-714D-1CB0EA95F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A12C505-EA1B-D34C-0075-E719D97160D3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E490560-3650-BB59-D89B-8EAF4900C14E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8005A4E0-9049-06D7-36E1-A341E23A1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9EFEF31-F273-7C3A-CE42-425775F72763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498B4E3-FA9E-C4FC-51D6-C908858E6E87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7323646B-A5DE-A92F-4E14-28C401D3A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77D3E06-B3FA-9470-0CAB-4B9B6A05998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BB96ED4-01CE-5B2F-8A4C-056252061200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358DD254-ECBE-2E73-0112-8E5687F6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179F840-4739-8E86-3619-449AD9B201AA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C9AF890-66D2-879D-D7CD-853C00296DE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CBD1DFD2-9C11-EE98-CCB4-FB995757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DFF6C1C-8785-9103-A188-5955D62A83BF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D3B8F67-D1B0-87C5-E169-B0069E3667B3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F7603206-63B3-9306-690C-9C8EEA5F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NTEGRATION OF MULTIPLE DATASETS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Combine datasets from multiple samples or conditions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Correct batch effects and technical variability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Tools: Seurat, Harmony, LIGER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ECB465F-BA31-D40E-6C66-BEBD6C7E66AB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F2D0602-1CB4-3DEB-43DB-824A3A4E88B0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1967A1E-DFB7-C240-394C-E99F87B3FA2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CE9E01D-78E6-9E22-29CC-3731C806B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23E80A2-680E-DC00-DAB0-1A8AC58B4FC0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63ED4CF-6AD1-52D9-6F97-80B004882EFB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D9E06B37-4FBD-FC5A-970D-9DBD52F4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7EBE913-E6F4-94F5-50B0-AEA3CADE9C35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E24AEC2-2C3C-C31F-AA42-D44BDF9ECF5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F8839F9E-E37B-68FE-9887-B27E628B9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E2C7A9F-9875-B55C-667B-11805CE37670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6B45A39-90E6-6185-F194-747F124A5548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B50614A5-957E-84A8-19FD-AC20677DA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6685E26-1CCF-1CFC-592D-3EAD565112E9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47A6F8F-7875-BA34-8016-87F38C903B3D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78297886-8D64-633B-B409-FC2947FB0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F5A515A-59AC-E2CD-B814-A54A46CB9585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74ECA91-7E88-A764-7FD5-C7E38B3C5CDA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7C42BDA1-E793-A9A7-5BAB-8EF43DE6D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0BE4FB1-EEC2-5E14-6032-EAD11422A540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BF8CFB5-EA2C-7364-2E68-041B077E71A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201041D2-366C-B322-AD5B-86B2038B3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9C8C3C6-E35A-CC12-078A-410FCEBA661D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7C03D86-FC2C-E440-85D1-F34E2C1462D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6FA71716-A629-676F-296E-CFE0AF20F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PATIAL TRANSCRIPTOMICS BASICS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51351" y="900724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📍 Map gene expression to tissue locations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51351" y="174654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Combine histology and transcriptomics</a:t>
            </a:r>
          </a:p>
        </p:txBody>
      </p:sp>
      <p:sp>
        <p:nvSpPr>
          <p:cNvPr id="5" name="PointBox_2"/>
          <p:cNvSpPr/>
          <p:nvPr/>
        </p:nvSpPr>
        <p:spPr>
          <a:xfrm>
            <a:off x="1351351" y="256950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Emerging technologies: 10× Visium, Slide-seq, MERFISH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B230338-8EDC-A0EA-F16B-C5271BD2EC56}"/>
              </a:ext>
            </a:extLst>
          </p:cNvPr>
          <p:cNvSpPr/>
          <p:nvPr/>
        </p:nvSpPr>
        <p:spPr>
          <a:xfrm>
            <a:off x="-29359" y="-279873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D586A9E-F9A2-7A4A-2285-999467A543E9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5BAA2A1-D635-EBAE-FA69-D45559654E9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78879A70-4700-8EB6-8C59-6401FDB3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80058DD-9993-10F9-4FEF-0AC3B698EFEA}"/>
              </a:ext>
            </a:extLst>
          </p:cNvPr>
          <p:cNvGrpSpPr/>
          <p:nvPr/>
        </p:nvGrpSpPr>
        <p:grpSpPr>
          <a:xfrm>
            <a:off x="584883" y="3218627"/>
            <a:ext cx="612000" cy="612000"/>
            <a:chOff x="599190" y="3556437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6744F4A-C75F-9F41-95CE-5E724FA2D543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bakteria z wypełnieniem pełnym">
              <a:extLst>
                <a:ext uri="{FF2B5EF4-FFF2-40B4-BE49-F238E27FC236}">
                  <a16:creationId xmlns:a16="http://schemas.microsoft.com/office/drawing/2014/main" id="{C24743AF-F650-B882-51E9-6112A8BD8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0278735-DB4B-96AF-B1D0-569D4C88424E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64627C8-A9F1-9D4A-994B-D6D703207C2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ztałty podstawowe z wypełnieniem pełnym">
              <a:extLst>
                <a:ext uri="{FF2B5EF4-FFF2-40B4-BE49-F238E27FC236}">
                  <a16:creationId xmlns:a16="http://schemas.microsoft.com/office/drawing/2014/main" id="{DF1C9691-2EBD-5616-9FF3-AAAC6E280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11A9680-8B13-B443-4221-B1E85F70024A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C3FEA6B-6CCC-C5BC-980C-A02516C24825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EAED89FD-248B-A554-7B6C-AE1DF5E4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55EAFC6-F0EF-6F6A-8342-C9D3FCFED21B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F3A8585-8802-BAB7-DECC-EB5AA2E572DF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CA1BAA5C-9F03-0945-BFFA-98310466B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ECFB7B9-F287-205C-5925-D80DE84E51F2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5421CB0-DEBD-35F7-AFF1-7372C8ED24A0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4C20E236-FF48-D54E-286F-D100A781B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1C7E889-6275-B059-6E9E-66EC3FD857CC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210C555-0DF1-E7E3-8762-8D21310CDCD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6B3772C3-3996-8A7F-3915-91F37EB86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A6D3DC8-85F4-91C2-0FD6-A62B496DE93A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B4F8AAA-04F7-4713-D514-7A820F084E7B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D789543C-F7BB-FB4D-49C8-8D29A3EF1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Liliowy, zrzut ekranu, Magenta, fioletowy&#10;&#10;Zawartość wygenerowana przez AI może być niepoprawna.">
            <a:extLst>
              <a:ext uri="{FF2B5EF4-FFF2-40B4-BE49-F238E27FC236}">
                <a16:creationId xmlns:a16="http://schemas.microsoft.com/office/drawing/2014/main" id="{BCEB3C33-D5A3-2C09-7726-B958483173D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10968" y="3830627"/>
            <a:ext cx="3995965" cy="114326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HAT IS MULTI-OMICS?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01486"/>
            <a:ext cx="4419600" cy="203112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Integration of genomics, transcriptomics, proteomics, and metabolomics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7214"/>
            <a:ext cx="4395498" cy="159340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🔍 Reveals system-level insights not visible in single-omics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236537B-4C8A-6A4C-7CA2-66EF05865897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34EA156-8F4B-128D-743A-631C369E25FB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ED62B40-5E2E-C9C9-E9F5-BFB08C85F8A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C547FA19-D8D0-6BA0-BD44-495D4D66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ACCBA16-D371-252C-585E-0CC5AC99C0DC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E95A65D-37EB-E1B0-6F71-0E740CA4496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1E99AF78-B9D8-91E9-2348-D7F5ACE6B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57003A8-890E-B5F3-3988-BE659B288EDE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973973DA-02E8-0B57-CFC9-AFA5D13698B9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bakteria z wypełnieniem pełnym">
              <a:extLst>
                <a:ext uri="{FF2B5EF4-FFF2-40B4-BE49-F238E27FC236}">
                  <a16:creationId xmlns:a16="http://schemas.microsoft.com/office/drawing/2014/main" id="{5097E17A-C636-4A9C-ABD1-5B6EAE61A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B1BD7AC1-4470-0102-DAC0-AFD896669808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92E95150-D4D7-A8A7-A614-9FFB69EE3F9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Kształty podstawowe z wypełnieniem pełnym">
              <a:extLst>
                <a:ext uri="{FF2B5EF4-FFF2-40B4-BE49-F238E27FC236}">
                  <a16:creationId xmlns:a16="http://schemas.microsoft.com/office/drawing/2014/main" id="{3B270B69-9E01-89A3-054E-299FD332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B24B46D2-E4FD-5441-E4D0-E387EE30D587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3ED4376-E6DF-DF37-28F9-EB1CBE802A9F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Wykres słupkowy z wypełnieniem pełnym">
              <a:extLst>
                <a:ext uri="{FF2B5EF4-FFF2-40B4-BE49-F238E27FC236}">
                  <a16:creationId xmlns:a16="http://schemas.microsoft.com/office/drawing/2014/main" id="{32EB641E-9BFF-AC68-23E4-B848EAB06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BE8C1766-2C17-2120-B6EB-26305A85F86B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146E029-A645-CF3D-D8C7-1DFFCE9982B3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trzałka ciągła: zawrócona w pionie z wypełnieniem pełnym">
              <a:extLst>
                <a:ext uri="{FF2B5EF4-FFF2-40B4-BE49-F238E27FC236}">
                  <a16:creationId xmlns:a16="http://schemas.microsoft.com/office/drawing/2014/main" id="{30418DA7-6D8E-49FB-E1B4-34BDEAD5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22FFF6FA-77EF-80B6-EB26-AFB258B85D83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A26A1673-91FB-27C8-3AE6-871746E5748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Odbicie z wypełnieniem pełnym">
              <a:extLst>
                <a:ext uri="{FF2B5EF4-FFF2-40B4-BE49-F238E27FC236}">
                  <a16:creationId xmlns:a16="http://schemas.microsoft.com/office/drawing/2014/main" id="{35B97D3B-D320-E8B5-CD9A-EA03307D5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7B8A510-C1EC-C25C-1C19-F5E7E4CE086C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2D63EDEB-9945-B5E8-4873-FADDB23E7747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Boisko z wypełnieniem pełnym">
              <a:extLst>
                <a:ext uri="{FF2B5EF4-FFF2-40B4-BE49-F238E27FC236}">
                  <a16:creationId xmlns:a16="http://schemas.microsoft.com/office/drawing/2014/main" id="{4C794A68-7E92-6522-C12D-B81C4EC2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56" name="Obraz 55" descr="Obraz zawierający krąg, spirala&#10;&#10;Zawartość wygenerowana przez AI może być niepoprawna.">
            <a:extLst>
              <a:ext uri="{FF2B5EF4-FFF2-40B4-BE49-F238E27FC236}">
                <a16:creationId xmlns:a16="http://schemas.microsoft.com/office/drawing/2014/main" id="{DD009DE7-5415-43A6-5E7E-504168FBA93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7369" y="1428792"/>
            <a:ext cx="3142774" cy="3100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3FD004-9458-34FD-DF9F-BCBECCB42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032BCCE6-CFB5-31A7-FD61-901B99361791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HAT IS MULTI-OMICS?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AFF136-5793-CC2A-1374-1D2CFF3F06A6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6494DE2-6B02-86A2-E18D-24C85A23C2DC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F07C809-95DF-AB96-1823-693156207D4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BF0B013-67B1-1DEF-C306-2D257954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6DEE346-E059-B031-95F9-BAAFC3EA8F1C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B0B26A8-6DAD-713B-95C3-AA507ADBB81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Sieć z wypełnieniem pełnym">
              <a:extLst>
                <a:ext uri="{FF2B5EF4-FFF2-40B4-BE49-F238E27FC236}">
                  <a16:creationId xmlns:a16="http://schemas.microsoft.com/office/drawing/2014/main" id="{FDFDA92B-9BC2-8E69-6019-8C761915A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CF432485-D3EA-4094-565C-B56929B0FA13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150443C-7B48-B9C3-1001-B598E7C411FB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bakteria z wypełnieniem pełnym">
              <a:extLst>
                <a:ext uri="{FF2B5EF4-FFF2-40B4-BE49-F238E27FC236}">
                  <a16:creationId xmlns:a16="http://schemas.microsoft.com/office/drawing/2014/main" id="{E0B8FA80-3CFF-4510-F79A-7223B98A6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B332953C-1CBD-8435-1530-5B68ADC9B021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6DED982A-1A33-6A2F-22C3-10D63132C87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Kształty podstawowe z wypełnieniem pełnym">
              <a:extLst>
                <a:ext uri="{FF2B5EF4-FFF2-40B4-BE49-F238E27FC236}">
                  <a16:creationId xmlns:a16="http://schemas.microsoft.com/office/drawing/2014/main" id="{FB8B527D-4AB0-2D4E-4A1C-47CCDFFE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60F984D2-CF4D-0BF2-530B-D02D69F49343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14BB1CED-9D39-8427-4263-E38E1ABA4D2C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Wykres słupkowy z wypełnieniem pełnym">
              <a:extLst>
                <a:ext uri="{FF2B5EF4-FFF2-40B4-BE49-F238E27FC236}">
                  <a16:creationId xmlns:a16="http://schemas.microsoft.com/office/drawing/2014/main" id="{9E665CDD-F118-06AD-F4A7-189DDC75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58F450D4-390F-E1DC-19B5-30D7072A2B07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555EF204-B0C9-B9B7-1442-B304F055700E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trzałka ciągła: zawrócona w pionie z wypełnieniem pełnym">
              <a:extLst>
                <a:ext uri="{FF2B5EF4-FFF2-40B4-BE49-F238E27FC236}">
                  <a16:creationId xmlns:a16="http://schemas.microsoft.com/office/drawing/2014/main" id="{E617AEED-FE7C-4D19-2053-93F24473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E4F1B601-7C09-9E32-4DB8-CB2185231F83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6C2AACB7-3415-5BD0-28F5-8EC95A354669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Odbicie z wypełnieniem pełnym">
              <a:extLst>
                <a:ext uri="{FF2B5EF4-FFF2-40B4-BE49-F238E27FC236}">
                  <a16:creationId xmlns:a16="http://schemas.microsoft.com/office/drawing/2014/main" id="{7F7136E1-B451-1CF1-B3B4-EB3135635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CE30E8C5-3768-889F-F8BC-BFB33BE5CCFB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D27C130-B4D9-DE4B-0C14-CB78D874B49E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Boisko z wypełnieniem pełnym">
              <a:extLst>
                <a:ext uri="{FF2B5EF4-FFF2-40B4-BE49-F238E27FC236}">
                  <a16:creationId xmlns:a16="http://schemas.microsoft.com/office/drawing/2014/main" id="{8D0E4A43-A3DB-3081-AEF6-D05424186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10" name="Obraz 9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5464970C-67E2-59D0-A72E-442801F2E5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8676" y="1061684"/>
            <a:ext cx="7772400" cy="37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2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G</a:t>
            </a:r>
            <a:r>
              <a:rPr sz="3200">
                <a:solidFill>
                  <a:srgbClr val="FFFFFF"/>
                </a:solidFill>
              </a:rPr>
              <a:t>ENOMICS + TRANSCRIPTOMICS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Study how DNA variation affects RNA expression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eQTL mapping links variants to gene expression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Identifies regulatory mechanisms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EA636B7-9615-823D-6E4C-EE0E25005644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AE1B54D-5AC5-06D2-6A88-2E1014C45FFD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2E747B1-AA5A-0FC2-2091-310560C65D3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393621E-F0F7-8C49-CE9B-61FE8F0D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75FD6AB-91B7-A554-A8B0-1DC389F480F5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74E2DDA-EEC4-5815-7E4D-5955081BCA8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72EAC04B-8626-8BF0-AAB1-103E0489D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D4569BC-A770-FD40-51BD-EB0B0D581FEA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11B9E2A-0C3D-172B-D040-F26A9F4566B4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0B1C5824-6E21-DC46-A8AB-8AF1D016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15DF093-EDB9-5DFF-AA8F-078979AF0A9D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2413780-F8D6-9758-A77C-67CEF3D068C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3CEDA11B-6156-D969-F6D6-D2B1FFF2A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B30009B-0F22-038D-5BD9-7C782368AA57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8930405-886C-FB17-EDFF-0CE41D32D5C1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98C783A0-61B4-C612-992C-07B794EE2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0927712-B514-B1BD-EE0A-0DFA80ACFA80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F165916-989F-90F2-0FC5-B89186236137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2AA9B750-5E48-5B7C-295C-F7AD85A07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5DD7162-4072-6D26-FAAE-BEC78EA20D73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86DFCA2-41B3-7CB8-1845-690D308F66C6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A70C5763-0CE0-67C4-EA95-C1242F85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003A703-C8CE-2EC9-929D-4EC240A4A757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DCA1CA1-CE4D-AEE6-F4F8-C9B5A5AE4AFE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DE22DF78-6B40-8D8E-1115-03E295CE9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B</a:t>
            </a:r>
            <a:r>
              <a:rPr sz="3200">
                <a:solidFill>
                  <a:srgbClr val="000000"/>
                </a:solidFill>
              </a:rPr>
              <a:t>ULK RNA-SEQ OVERVIEW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599" y="1081120"/>
            <a:ext cx="4487353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📋 Measures average gene expression across many cells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598" y="2264321"/>
            <a:ext cx="4487353" cy="150206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High-throughput sequencing of RNA converted to cDNA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598" y="3892655"/>
            <a:ext cx="7315200" cy="122920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Useful for identifying differentially expressed genes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8ECED72-0F46-FC3C-FD74-3E5565AA78E8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89120A3-EC67-09B5-0163-473F60C863AD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AFF7D17-15C8-C87D-EE24-0D029BD8051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45A5810D-01D2-A34B-917D-CA354B878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6D8DA28-5D57-4C91-E531-7372EF622F80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9809058-731A-A632-B3C8-3463B62F60C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CEF185C2-6557-F7B6-419B-C9C452CF8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B5DBCFB-CB85-2D80-D711-D271916DBD28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FB30750-2043-101A-C7B3-E03D849E740D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6A4DE67D-2FBC-8928-84EC-A283345F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43AC972-1260-1E32-FC19-2D47D96523D0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C1BC9BE-5728-D31A-E370-7C49B9025509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E14E2859-D8A4-811C-C021-D96427006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B753F77-32EA-7A39-C350-11015468B916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E6DC07A-CDAD-C46A-1814-027853E8103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C5A74036-6AF6-B6DF-7217-4848C9C1B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34BD412-CD69-88C6-0D56-7EF0394F9FF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68A6C5CE-86F1-FF23-1A19-DABE36951D00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B6FAFBB2-A52D-3D56-CCF0-AD8D93C7F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9C46EF5-3A13-E418-5377-028D81E0368A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D146A1CA-A4CA-DC28-16E3-C6002983E63F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77395E3E-972C-48DC-9A32-0B5D7679C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324AAA-BD04-7E82-13DF-7187A1FD01AC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B0E7CC3-6654-41BF-BCC2-E84FE5E969CA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8772C8C3-810A-98E0-26DB-1CF0EE372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Obraz 30" descr="Obraz zawierający tekst, zrzut ekranu, diagram, design&#10;&#10;Zawartość wygenerowana przez AI może być niepoprawna.">
            <a:extLst>
              <a:ext uri="{FF2B5EF4-FFF2-40B4-BE49-F238E27FC236}">
                <a16:creationId xmlns:a16="http://schemas.microsoft.com/office/drawing/2014/main" id="{71E1A206-921A-975C-CA6F-820A29EA87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66523" y="1508300"/>
            <a:ext cx="2855020" cy="195164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E</a:t>
            </a:r>
            <a:r>
              <a:rPr sz="3200">
                <a:solidFill>
                  <a:srgbClr val="FFFFFF"/>
                </a:solidFill>
              </a:rPr>
              <a:t>PIGENOMICS + TRANSCRIPTOMICS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🔒 DNA methylation, histone modifications, chromatin accessibility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Correlate epigenetic marks with gene expression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1545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Reveals regulatory influence on transcription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B49B743-FF51-4E33-4B4F-4700E26CFBB5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DF678A4-E391-21E8-3391-348027C31EA1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1F44E7E-3101-BEA1-6BD3-6906687366A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F659F14-6A05-044F-6CD3-8A03D55E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7BC80E3-41C9-223B-DE0A-3807287C2760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1A58BBC-4272-D16E-14EE-1D04738F709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6885D7F5-1FFF-6D1D-BFC6-171FB43A7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93DC99F-F102-4BC1-BC8C-1C87C416AC33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A6B04ED-941C-3CFD-8F36-D3EC89BF6C6E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852A10A3-A3EA-2CDE-E673-BB0F1A1B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6839394-D12C-5A6F-315C-29D2B91E73B0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88F2B30-7F03-72C8-5AD5-AB23CCDB361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E13BF418-A83F-8326-91E5-28F4947D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A748116-3751-9C20-01BC-2C59629AD1D2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ED4BCE8-0823-F5F0-4584-C825E4479313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939A700F-0C74-3BCE-F9ED-34F7F1E03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461DA18-AA69-4BB2-8BF4-1EDCE26641E2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21C45F3-AE95-9C54-E1A6-F326EC0C5C47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A2DF77D8-ED46-F2C3-582D-F83966CE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71C802E-20FB-21F0-953F-F0888CB584DD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09931D1-D7EC-0785-899A-F84EFAD5EBA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450B041C-243E-6087-2D5F-6BC71EA34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8B28809-79D9-199C-E696-9C9B09801130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1470EF7-3AD6-EDE5-A10E-9AF725480F94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FEADCBF9-3027-EBEF-6DE6-DF428B928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ROTEOMICS + TRANSCRIPTOMICS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Compare mRNA and protein abundance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Identify post-transcriptional regulation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Understand protein-level phenotypic effects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592DE87-AD48-A86A-EBAB-B7FD9575E28B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438F666-C1D6-2EC8-B6F7-95F2D28BC9B6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62BF48D-2E22-588A-3B90-E1EDAE59C97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85E957B-799D-270B-22CA-E58AE49ED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7A00783-7D89-3C2D-35A3-4C41574CEBEA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B860F54-3D4D-6D0F-01ED-770EAFAA255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2DE84A3B-AC86-8752-28C9-BC67FAF09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6D351AF-4628-AF40-9E82-BF13EE17E03B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202DBE-F04F-E975-8F82-CEF833551BA8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0631694C-1C6B-5FF6-7840-02E7A4C2A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DC46A5E-784D-1008-3E05-217EC158272C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1B36909-F7E0-9402-C54F-3E6ED372E02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0303D5D9-7CC0-64E3-9783-FA0A5CDDD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905E60E-748B-3981-ABEA-43D4FC07F63F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C64BCF4-339A-0C3A-45B9-464A4B4423F7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359D6CB5-B485-3BDE-6B06-807F4668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9F24D04-6CD2-B0E3-1923-FF950AE264D3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9A7056A-1ECF-2CE8-6900-2C52339D06E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F7A5D50B-1D01-5D89-D65A-BF61E8096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3F086B1-E3C9-233D-F825-651F61CAB42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63AF4ED-FD8C-222F-000F-5268FAF583CB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AB1B8B49-77EE-762B-1C10-16BFD79DF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C8050F4-B2EE-6767-41FA-2C77304450B2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4A141CC7-CCBD-AA5C-6E15-BE15BA49E489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2E27882B-D35A-5A39-7279-40C66599C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ETABOLOMICS + TRANSCRIPTOMICS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5111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⚗️ Link metabolic profiles to gene expression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58233" y="223484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Integrate pathways for system-level understanding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58233" y="3423563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Useful for disease and drug studies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A5BFB62-1C6B-3001-D54B-9B5E693632C0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03BF994-967A-B381-0A58-BAD0EE0987F6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5283007-0CD5-C3EB-EFDD-A451ED02C85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7D632D2-414F-4B90-AA80-6C79D2A15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5EB9DF1-5590-D549-B0CC-DB411C219121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244A9CD-BE07-68F2-C784-5BD81DE261D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B16C1C11-B4B0-BD41-F94F-0768B7670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524D68B-C62A-569F-53EA-CC62DD23D61E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6B49293-86EB-4A9D-68A1-9AE482C56C54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C9FC5FCE-A2D1-7329-D01A-00EDC226C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EBBB052-3853-33F2-4776-8C7A7F9D34EF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A09EF92-2B2A-A05F-E6DF-979E8AFC203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B7CF41F0-4844-8493-3149-9CEDE1B4D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3A34998-231C-57F6-1BE2-DAA9E83BA9D5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820F75F-CF7C-A151-C2DE-FAACD697E159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C4EAA19F-FE00-EC28-8231-80904564B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524AF35-474F-51A5-7F2B-C6EB7234EC59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0BB1438-8F95-5D09-5015-0E000C616818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B04B4798-A28E-52C8-AE5C-2D4D982F9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C484307-B456-949E-7C0E-75F7FF26993C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B4CAD01-83AB-2268-5C83-574058EAD315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DEB01049-BC8E-2FB8-1057-B385A56D5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5B71179-079B-9952-B9DC-202AD950BD18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548922F-79B3-B7C5-6AC5-4F1DDA07902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B65BD042-DE71-A83F-CB31-594B509C3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786715" y="182880"/>
            <a:ext cx="248497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C</a:t>
            </a:r>
            <a:r>
              <a:rPr lang="pl-PL" sz="3200" dirty="0">
                <a:solidFill>
                  <a:srgbClr val="FFFFFF"/>
                </a:solidFill>
              </a:rPr>
              <a:t>ASE STUDY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43777A5-67C7-47D1-D54B-839EAB408481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FFDC166-14CF-E976-3925-AC612990B1CD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37FF447-DC11-FCCE-46BF-C39D0D6E414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C7274B8E-5012-CE98-FEA6-C3337EFF0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C4E13FC-8A19-4123-E1EF-D1F112469FDD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9FD8BB1-CA73-F8D2-90B9-EAD8438B75D4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EC744E27-DB6D-4CA8-8F13-4FC4609BF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901E556-EA88-E321-86A4-EF845D070216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BD83FD7-BAC0-A603-5C6C-C6B1FE59E6D7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58E3AC71-6ACD-19AB-2225-F9EFE26EE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3A523FD-DE0E-0C4B-C603-723C493BE751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96D2FB8-2BDC-073C-E5D9-E7C079320F2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1BB646E6-AB75-16C7-E7A9-8F86A3783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B35D6D5-672E-1E18-36C8-A45ED51DD382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FEB45F0-7F18-E353-5010-C98E024E382F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92A54B5A-F5A6-0E62-5081-30CA341AF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B56BE3DE-7B11-457B-380C-E312B1A63F1D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52D3451-B9F8-C310-67F9-F074D5C94845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8899A28F-3139-461E-32C6-C08E7744E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2BB2018-9015-FAC2-6E41-ADF9DEC6802A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D4AADBD-1C12-003E-F969-B7166CBB53E5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7B2524F5-02C3-6DFC-F05D-0E785A378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73A807D-4773-E922-44A1-7676436AB921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9EE9BFB-50DF-5457-E8F9-4050E07F75FA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52E71D33-B986-553F-7D1B-043979C0B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Obraz 32">
            <a:extLst>
              <a:ext uri="{FF2B5EF4-FFF2-40B4-BE49-F238E27FC236}">
                <a16:creationId xmlns:a16="http://schemas.microsoft.com/office/drawing/2014/main" id="{88A56280-FAFC-4D62-FAA8-EBDC1E1B893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0491" y="1412664"/>
            <a:ext cx="7772400" cy="231368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46732-8262-45F5-4BFD-72F338B1D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A875716B-3666-19DA-1AD4-4E5212F8EED5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E</a:t>
            </a:r>
            <a:r>
              <a:rPr sz="3200">
                <a:solidFill>
                  <a:srgbClr val="FFFFFF"/>
                </a:solidFill>
              </a:rPr>
              <a:t>XPERIMENTAL MULTI-OMICS DESIGNS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8CFE93B3-CCF7-47D8-C835-2D01233F1FE7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Decide which omics layers to measure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6F5B650A-C667-2A83-E386-3083F0FD8ECB}"/>
              </a:ext>
            </a:extLst>
          </p:cNvPr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Balance cost, throughput, and sample availability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D0DF5460-BF82-F33D-787C-E9D3AD7D90DB}"/>
              </a:ext>
            </a:extLst>
          </p:cNvPr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Time-course vs static measurements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E458244-2CE8-32C9-8A76-D040B25CCC60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BF143C5-B6AA-C9B7-BA1A-81FA414EDCCC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670A8E9-15D0-7343-CADD-0D0D4288B56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67DDAA7B-FEC7-2D72-F903-D25DDEDA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35B87C1-3268-4D50-8847-F76392D9165D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6F3C593-F1F9-DC08-F6D9-2F9818605A2D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20001E66-0754-9099-297D-0C04D74E7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13556D8-AAAF-4856-234C-3EC77DB4286D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36BFEC4-A8FA-100A-249D-875019D20DBA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F9DF1100-B687-B2B5-618A-6FFAA831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D71ED99-E578-13D0-B6CA-766D46BF2548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6FFC996-ECD7-8876-764A-10978E006C2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670AB746-475E-2D13-8D91-273554C7D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1B1D14E-5238-BFDB-5C69-E51F9E0ED183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0C23824-2DEE-D9B2-F278-AF6E62F842CE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5462C04C-E80F-5664-BB48-F261B607B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099FC381-DB2F-2B7A-BBD6-57B1BE1DBF91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5761F4E-40BE-8691-48A6-A1917B3D9113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FB909422-7B41-BAC3-D7E0-C17377ADB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59A16E9-B63A-AE35-307B-150D29669D08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EC940796-FE49-8BD5-7218-0CDC91CB48E6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7FF5182D-7BEA-B221-7075-F223BC169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C2511EF-024D-AA96-3509-3C4881D3761C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1F34A6C-556D-1CBE-8650-A3939FC9981F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785D806C-8316-1592-7630-F8FE2A5B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41869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028218" y="182880"/>
            <a:ext cx="600196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IMENSIONALITY CHALLENGES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956523"/>
            <a:ext cx="3818827" cy="125589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Very high-dimensional data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97594"/>
            <a:ext cx="3818827" cy="125589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Risk of overfitting and noise propagation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86181" y="3661996"/>
            <a:ext cx="3804246" cy="138352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Requires specialized statistical or machine learning methods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626F569-07C7-BF74-FDC3-614350EDFDC7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76E0057-912B-CCEE-5857-48BC10AFCED0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1713793-E589-26EA-104B-746C3BFA4B8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F7C29BC-62AA-08F6-B9E4-69201409A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F61AD4C-0B0E-A99A-C3C4-E896819FD532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0F888DC-777F-E261-5BEF-9E7E53C3387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A22CFB06-5D44-8E4C-A737-24FBE3139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5A91EB5-3BB9-7802-5687-BFB0C7A0D911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4467FBD-E6CA-2A8C-E639-AC26419209EB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C6C73DDC-E8C6-ECA6-C38F-50FFF58E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3076AFF-93E0-9CB7-8475-EAB521A91BAA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59045B8-96AF-5B41-FA67-FDE771AF897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4C2C5894-3B0E-45E0-1C9B-2B5CA1926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6662EB3-1A04-F46C-13DF-181F525961DC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F7F5532-3B1D-E0C5-4EE2-A68BFF3FE430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9A35E731-D95A-A05E-8F1E-1EB832BA0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C91DB96-A24E-93C4-261D-67D84C65B05E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98312A0-4A81-EE2E-1CDE-4600C3B60E19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CEB2ED24-9377-4F95-519C-A53BE857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CE0C1AD-C431-7324-BF48-9D0FC8D12120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5261951-2E2E-116F-D84C-1611A25DCB70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B81E2A11-CB80-389D-739B-41B06D81B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F76F36A-37B3-7FB5-3E5E-B5BCA6F329DB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36726BD-DAAA-0882-E592-BA4D70D76B11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862041E7-D525-1F9F-7801-7A576B742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Obraz 30" descr="Obraz zawierający tekst, mapa, diagram, zrzut ekranu&#10;&#10;Zawartość wygenerowana przez AI może być niepoprawna.">
            <a:extLst>
              <a:ext uri="{FF2B5EF4-FFF2-40B4-BE49-F238E27FC236}">
                <a16:creationId xmlns:a16="http://schemas.microsoft.com/office/drawing/2014/main" id="{267C35C4-A249-66CB-2FE7-803FBCC873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60658" y="1037498"/>
            <a:ext cx="3670418" cy="3777164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ANONICAL CORRELATION ANALYSIS (CCA)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Finds correlated patterns between two omics datasets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Reduces dimensionality while preserving associations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67939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Useful for integrative exploratory analysis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59424A0-870E-540F-EB35-D2B0E4612DCA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408B07B-43C9-E9EC-248E-C6C8A250385B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D89F336-30C9-A1B3-BC83-886345EE8F4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18122E79-97BB-6110-1D51-17CDB8FBD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D25427B-D697-37C4-3BCF-DB6EA370C0BB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718867A-EBB1-8EBB-A2B7-32BC0E840BA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62FE9D0D-C198-4386-8475-0D1B19CED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75292E7-3A43-7E02-9CA5-71D3CCF5B340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94C1158-F2B2-F792-A68F-E86534489E34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98408A0B-B7A0-11B2-CC15-02CC06C09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B0A6AF9-159C-EF56-864D-08ED152D407B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BB4002E-9114-C950-6B8E-06E32579C26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DB7846E2-623D-10F3-8528-D770A0B9E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7797FB2-FCBC-3ACA-A6F4-2FCDCFEDD56B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D2D4609-8414-A7D8-534D-04319806F835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F5BD9E8A-373D-37BB-7AAB-3B1B31E1D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A1AA8C5-7396-1EC5-07A0-1EA55C20C5DF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0AA96F9-7F7D-EEAD-B3F2-E29507627F81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197DC457-859E-92BC-B453-FCE11E932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C9E6A8A-8BB9-D1F0-25F8-1B2D56B39C52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17C624C-A75C-39DA-1BB1-A57C2B5E2B0A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3259213C-F468-CC19-56CD-364E3EA18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1A00996-28CA-F2E8-D769-DABB27FE49DD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79BFF0C-05DB-97CD-B3E4-241A7DCEC576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4E5026DF-5FAC-BD0B-5F6A-80A8DCDB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OFA: MULTI-OMICS FACTOR ANALYSIS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3679371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Latent factor model for multiple omics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617960"/>
            <a:ext cx="3679371" cy="144243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Captures shared and dataset-specific variation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93371" y="4267604"/>
            <a:ext cx="7315200" cy="67939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Facilitates interpretation of complex systems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FDAA069-2034-DF67-EEBD-F2E31F38A4B6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A15E243-91BA-E1CD-4CDD-FF9E634DDC56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5567901-BDBD-032D-338B-4220058654D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3A65E5F8-2764-EAB6-0B0C-5595DF042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8FB365B-0CDF-94B7-72A4-6D5BC08BD0DB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CE87CC8-9B7E-991A-15BA-5636E978B91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A4D43722-D5F4-4F7A-BE10-949F5C735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55329C9-D533-B766-750E-B143DC3E14A5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594674F-71DB-6F80-79BF-F21A95FAEE1F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86FBC361-06B3-A4D6-2A82-44801877F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F31834D-DA41-D4F9-3049-44D0E7F99B90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4EC4AB2-B807-3556-652D-F0655D4E0EEA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0623E83B-13BC-AB73-2D6E-8ED139292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C8E47BB-23C5-C385-49DD-5E2AA43F0250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EFAEFBF-0781-7945-9031-FB2F155D97BF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F0905F7B-A377-D150-FF96-34445A5F8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4DD5BA-A810-A432-E7AD-3437F5429B25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56E656D-3E57-4E79-9A99-04684C27C5CA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BC8AF7A7-8461-5031-9B89-11911151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025DF3E-4B14-7143-C27F-C7641862547D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CDC44FB-0268-275D-57A9-FA3CE4C0DF8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F4DD29D5-B755-8BB0-B63A-936148FA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893400C-0810-D37B-1507-5B71019F6497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AEF024A-7836-F5FD-3CBA-201EF6432668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BE0E7E08-E2F7-3BE0-2724-DC5F88046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diagram, design&#10;&#10;Zawartość wygenerowana przez AI może być niepoprawna.">
            <a:extLst>
              <a:ext uri="{FF2B5EF4-FFF2-40B4-BE49-F238E27FC236}">
                <a16:creationId xmlns:a16="http://schemas.microsoft.com/office/drawing/2014/main" id="{28FB151A-A162-9213-6BBC-72DB65D0B7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25978" y="1473429"/>
            <a:ext cx="3260822" cy="241802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G</a:t>
            </a:r>
            <a:r>
              <a:rPr sz="3200">
                <a:solidFill>
                  <a:srgbClr val="FFFFFF"/>
                </a:solidFill>
              </a:rPr>
              <a:t>RAPH-BASED INTEGRATION METHODS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Represent genes, proteins, and metabolites as nodes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64317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Edges represent interactions or correlations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03854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Network algorithms reveal multi-layer connectivity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94B3D8C-078A-5B50-AD49-77CCD73DE8F0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1201DD5-DC13-7DE1-2913-54D06D50EE64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6BDF0F8-7EBB-86FD-61DB-97737EB2899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1A32968C-EA6E-817F-0C4E-844F55EF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392EAA6-7754-BACA-9E45-2A8B4D581088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53B7736-44FD-659F-6882-4D44E039F5D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D9BE9926-7DD9-7E91-423A-1948A372B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654C314-79FC-80A3-78DC-D32E41D77B9B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F06986C-E2E2-1456-1311-CB5505EC6AFA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ECD4BF09-51FB-3290-461B-D23282AD8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4F3D15D-B976-70E6-433A-CBE2F72CA9BD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0B52996-2D02-382E-1120-AA13460D09E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2DD5E526-8A28-F679-2C46-4C4FEE91F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62A0B8A-568E-C444-71E5-4EACD90099A5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7713EAC-DB1D-DC61-5A88-D0BE4B19F996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D23A5B44-6A44-4DD7-839F-EE4B3BC67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DB692FB-48ED-D383-9F04-AFBDE33C0371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F7648115-7EE9-3D29-9F2A-66110B1DEC73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5C7E62CB-2769-E9D5-8CFC-120B8104C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8C9E173-7309-59EA-6BE9-BD3D34D2DD72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37ADDF0-0CB4-5242-BCBD-4A3C8E502405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E7D6768F-546C-E8EB-C3A5-356FE587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E5D48E9-21F3-9A5F-F99F-5A944B03570A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D70F35F-8C11-C65A-F37B-E286D16D78FD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F0F24B26-7BF4-4BFB-5317-F68DD8BD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EEP LEARNING FOR MULTI-OMICS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Autoencoders, CNNs, GNNs for pattern discovery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Integrates heterogeneous data types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Enables prediction of phenotypes from multi-omics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A8B53E8-EF64-71A9-E69C-B7CC7F7C8162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A9E1B5D-D342-DC7D-B7F0-8ED87E74D6CE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CD8E4FC-1437-E593-B8A7-F87DFFA3ED1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C9EE833-60F1-9CE0-5779-BF40965CA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AAAE5CB-5A29-D5BF-8B76-9F757B1F0549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AA67333-7687-32C3-8D46-13816A7D82F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95A37F1E-9908-EBC6-80A4-CCF9A8B7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3CA5433-FB3D-A064-6BAA-26907F10B354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2380AF2-99A0-4CD2-9E74-4E2EFCF3E421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C23B5801-F7B8-B0E2-0762-32CAA1B87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2DACD5D-D93B-9DA4-A3E7-2A39F55291AF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4EA15A4D-0909-A0BA-9B1C-63C31F269FC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ADD7D2A9-9083-43AE-5FE0-EA5478378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7440592-2084-4FCD-51C4-55141FB177C6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F85045C-1DE3-9A9D-6D0A-44918805CCAE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0F86D8F4-318D-0975-FCBF-F031573C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184B8A0-B9A7-19B7-518D-16E4D065C23D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823C45B-7709-3B94-D548-42CE6088ED21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33562C05-9F40-FA07-5407-F9AF126F5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F52FBFD-C986-43D3-7615-729854175BDE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D796A202-864C-3509-1305-D0C4148E23B3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A8FB98E2-4359-3DED-B9ED-5BF6FFC98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12B71E6-D612-F22C-DD9F-283B869019EB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E064C25-1FC4-117A-B55D-EF0029C2BD47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BCEED91E-E714-7358-226D-D9574E04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E</a:t>
            </a:r>
            <a:r>
              <a:rPr sz="3200">
                <a:solidFill>
                  <a:srgbClr val="000000"/>
                </a:solidFill>
              </a:rPr>
              <a:t>XPERIMENTAL DESIGN ESSENTIALS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99793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Replicates are critical for statistical power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1879782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Control vs treatment comparison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AFCFCD7-FC1E-1ABA-023F-8F91230080A2}"/>
              </a:ext>
            </a:extLst>
          </p:cNvPr>
          <p:cNvSpPr/>
          <p:nvPr/>
        </p:nvSpPr>
        <p:spPr>
          <a:xfrm>
            <a:off x="-29359" y="-596648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7EB5484-F27B-9F60-8201-E0F2FF905E6D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D3BD034-C939-BD5F-00B6-2AFEC1D4E98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CCCE925-A94C-322F-52CC-09A578FBD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0B54AED-8916-63D6-85FE-ACEB44B77F57}"/>
              </a:ext>
            </a:extLst>
          </p:cNvPr>
          <p:cNvGrpSpPr/>
          <p:nvPr/>
        </p:nvGrpSpPr>
        <p:grpSpPr>
          <a:xfrm>
            <a:off x="596620" y="49292"/>
            <a:ext cx="612000" cy="612000"/>
            <a:chOff x="596620" y="114605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5B5D08A-2A68-77F9-E599-60E00F342AE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Kształty podstawowe z wypełnieniem pełnym">
              <a:extLst>
                <a:ext uri="{FF2B5EF4-FFF2-40B4-BE49-F238E27FC236}">
                  <a16:creationId xmlns:a16="http://schemas.microsoft.com/office/drawing/2014/main" id="{25D36546-06B4-C9D6-EC99-A9EECC62A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0EADD45-B275-D4C1-AC61-A7B75CC627D4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B85149F-FAE1-C40B-F2EC-1A8C95136B0E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B8969CA7-363C-04B5-6936-767A92462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EEE76E0-063C-93A1-9040-51FA388B62EF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110B64B-96AC-85F5-2C2B-68078564E16F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Wykres słupkowy z wypełnieniem pełnym">
              <a:extLst>
                <a:ext uri="{FF2B5EF4-FFF2-40B4-BE49-F238E27FC236}">
                  <a16:creationId xmlns:a16="http://schemas.microsoft.com/office/drawing/2014/main" id="{AC1530D3-8AE8-7A29-53EF-71051F1CF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9EB16CB-7BBE-CA07-3E19-E65268619D62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1BF5FCF-0233-BE74-7ADC-010C86F9FC63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trzałka ciągła: zawrócona w pionie z wypełnieniem pełnym">
              <a:extLst>
                <a:ext uri="{FF2B5EF4-FFF2-40B4-BE49-F238E27FC236}">
                  <a16:creationId xmlns:a16="http://schemas.microsoft.com/office/drawing/2014/main" id="{EBAB6805-24E0-587D-1691-8BA32CBC9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D381581-5CB4-DE3B-5988-19AD7DCB12CD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0D76254-BB96-0DD0-9555-D8201F42162E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Odbicie z wypełnieniem pełnym">
              <a:extLst>
                <a:ext uri="{FF2B5EF4-FFF2-40B4-BE49-F238E27FC236}">
                  <a16:creationId xmlns:a16="http://schemas.microsoft.com/office/drawing/2014/main" id="{80CB89D2-1EE0-879B-1F33-F335DFF2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55FE4F5-7973-2B1C-4894-C4B3795B17AF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4517A03-A599-B9D2-B857-8E29C65A6114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Sieć z wypełnieniem pełnym">
              <a:extLst>
                <a:ext uri="{FF2B5EF4-FFF2-40B4-BE49-F238E27FC236}">
                  <a16:creationId xmlns:a16="http://schemas.microsoft.com/office/drawing/2014/main" id="{D4B0A302-2F06-7220-D428-81AAB03F5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9A280AB-FE6E-E23F-2754-D6893921916A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232EFC5-526B-87B4-0A9A-E7D11B4621CC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5A65A209-53AC-D420-5244-AA056B3D5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Czcionka, zrzut ekranu&#10;&#10;Zawartość wygenerowana przez AI może być niepoprawna.">
            <a:extLst>
              <a:ext uri="{FF2B5EF4-FFF2-40B4-BE49-F238E27FC236}">
                <a16:creationId xmlns:a16="http://schemas.microsoft.com/office/drawing/2014/main" id="{CC4BBA26-01EB-15D7-899C-A6D0078180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43000" y="2665470"/>
            <a:ext cx="7772400" cy="243962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ULTI-OMICS CASE STUDIES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Cancer: integrate genome, transcriptome, proteome, metabolome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Development: track differentiation using scRNA-seq + epigenome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Reveals novel biomarkers and mechanisms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1F8A40B-F8CB-31C6-8EB7-735BF411ED95}"/>
              </a:ext>
            </a:extLst>
          </p:cNvPr>
          <p:cNvSpPr/>
          <p:nvPr/>
        </p:nvSpPr>
        <p:spPr>
          <a:xfrm>
            <a:off x="-29359" y="-21455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8F16B1D-4366-DC1B-BD53-A1015F09829C}"/>
              </a:ext>
            </a:extLst>
          </p:cNvPr>
          <p:cNvGrpSpPr/>
          <p:nvPr/>
        </p:nvGrpSpPr>
        <p:grpSpPr>
          <a:xfrm>
            <a:off x="88397" y="4493096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35E89C2-EED1-8353-4513-ACAF1E70458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53078A67-A38F-E373-CB38-098B73463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54988C8-9771-12AA-B41B-DB1A8463ADA4}"/>
              </a:ext>
            </a:extLst>
          </p:cNvPr>
          <p:cNvGrpSpPr/>
          <p:nvPr/>
        </p:nvGrpSpPr>
        <p:grpSpPr>
          <a:xfrm>
            <a:off x="603950" y="3852494"/>
            <a:ext cx="612000" cy="612000"/>
            <a:chOff x="624428" y="2695979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B499ABA-D45A-5CD6-08AE-7252C88F71D4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ieć z wypełnieniem pełnym">
              <a:extLst>
                <a:ext uri="{FF2B5EF4-FFF2-40B4-BE49-F238E27FC236}">
                  <a16:creationId xmlns:a16="http://schemas.microsoft.com/office/drawing/2014/main" id="{5BD3A20E-FB6F-A8E8-82E7-B6A7A8F0A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3450DAF-2B15-9859-A53C-6896AB7BCF2D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17659E3-A748-9753-0473-270D7B216BED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bakteria z wypełnieniem pełnym">
              <a:extLst>
                <a:ext uri="{FF2B5EF4-FFF2-40B4-BE49-F238E27FC236}">
                  <a16:creationId xmlns:a16="http://schemas.microsoft.com/office/drawing/2014/main" id="{EC344415-5D28-A909-693A-D23A8BF29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265C0E3-DFCF-6A6D-609C-46D74D1582C6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3B646102-6E2C-34B8-6D91-6EF476D26F4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ształty podstawowe z wypełnieniem pełnym">
              <a:extLst>
                <a:ext uri="{FF2B5EF4-FFF2-40B4-BE49-F238E27FC236}">
                  <a16:creationId xmlns:a16="http://schemas.microsoft.com/office/drawing/2014/main" id="{90259B65-8115-E05D-375B-78D56C111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0EA409B-E573-83CB-36C9-A765F1F41BEA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340A40F-DA52-4A50-79DD-ACE8A6B91A3F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Wykres słupkowy z wypełnieniem pełnym">
              <a:extLst>
                <a:ext uri="{FF2B5EF4-FFF2-40B4-BE49-F238E27FC236}">
                  <a16:creationId xmlns:a16="http://schemas.microsoft.com/office/drawing/2014/main" id="{6CDCB747-0BCB-9355-E7E9-05C73BCC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D714738-53E0-327E-4606-5B000EF70EDA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28F9BAA-B1AB-358E-E866-1B153FD602BC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Strzałka ciągła: zawrócona w pionie z wypełnieniem pełnym">
              <a:extLst>
                <a:ext uri="{FF2B5EF4-FFF2-40B4-BE49-F238E27FC236}">
                  <a16:creationId xmlns:a16="http://schemas.microsoft.com/office/drawing/2014/main" id="{C8AA7788-8591-DF33-EA28-2D722DF21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5980AA2-9D1A-A361-65DA-59EC9DEB9941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5964D6E-5548-AFF4-EB5E-903EE4C86DCF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Odbicie z wypełnieniem pełnym">
              <a:extLst>
                <a:ext uri="{FF2B5EF4-FFF2-40B4-BE49-F238E27FC236}">
                  <a16:creationId xmlns:a16="http://schemas.microsoft.com/office/drawing/2014/main" id="{49A3757F-20E5-035F-238D-D7B23A9E3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25A9BD8-1FA8-E0EB-315C-50DF014FDBCF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67B65AA-9A06-3638-8425-BD82C2BD8041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Boisko z wypełnieniem pełnym">
              <a:extLst>
                <a:ext uri="{FF2B5EF4-FFF2-40B4-BE49-F238E27FC236}">
                  <a16:creationId xmlns:a16="http://schemas.microsoft.com/office/drawing/2014/main" id="{9DE6551C-E9F8-3974-1C80-3B210F435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B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965447" y="182880"/>
            <a:ext cx="212750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UMMARY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Covered transcriptomics, annotation, evolutionary and structural genomics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Reviewed single-cell and multi-omics integration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Key tools, methods, and databases highlighted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2F0A7FB-989D-97E3-4738-D661B15E6633}"/>
              </a:ext>
            </a:extLst>
          </p:cNvPr>
          <p:cNvSpPr/>
          <p:nvPr/>
        </p:nvSpPr>
        <p:spPr>
          <a:xfrm>
            <a:off x="-29359" y="-15142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39546C4-4789-CF51-4219-42EBA484423C}"/>
              </a:ext>
            </a:extLst>
          </p:cNvPr>
          <p:cNvGrpSpPr/>
          <p:nvPr/>
        </p:nvGrpSpPr>
        <p:grpSpPr>
          <a:xfrm>
            <a:off x="579423" y="4486362"/>
            <a:ext cx="622919" cy="612000"/>
            <a:chOff x="91167" y="4413936"/>
            <a:chExt cx="622919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CF64CBF-3F02-0E11-8AB9-B525ED84F6F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Wyjście z wypełnieniem pełnym">
              <a:extLst>
                <a:ext uri="{FF2B5EF4-FFF2-40B4-BE49-F238E27FC236}">
                  <a16:creationId xmlns:a16="http://schemas.microsoft.com/office/drawing/2014/main" id="{19431F44-8ED6-6F6F-80F5-025979D74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DBB80009-12B6-E871-B728-4CE91CED661F}"/>
              </a:ext>
            </a:extLst>
          </p:cNvPr>
          <p:cNvGrpSpPr/>
          <p:nvPr/>
        </p:nvGrpSpPr>
        <p:grpSpPr>
          <a:xfrm>
            <a:off x="93857" y="3225361"/>
            <a:ext cx="612000" cy="612000"/>
            <a:chOff x="599190" y="3556437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38A8095B-1CC0-3EDD-2341-0371AC95182E}"/>
                </a:ext>
              </a:extLst>
            </p:cNvPr>
            <p:cNvSpPr/>
            <p:nvPr/>
          </p:nvSpPr>
          <p:spPr>
            <a:xfrm>
              <a:off x="599190" y="355643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bakteria z wypełnieniem pełnym">
              <a:extLst>
                <a:ext uri="{FF2B5EF4-FFF2-40B4-BE49-F238E27FC236}">
                  <a16:creationId xmlns:a16="http://schemas.microsoft.com/office/drawing/2014/main" id="{6DDABF12-83A0-6F69-EA45-1B3D9A137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4428" y="3602171"/>
              <a:ext cx="540000" cy="540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2B25C6AA-487F-0F5D-B34A-D5EAF85EF424}"/>
              </a:ext>
            </a:extLst>
          </p:cNvPr>
          <p:cNvGrpSpPr/>
          <p:nvPr/>
        </p:nvGrpSpPr>
        <p:grpSpPr>
          <a:xfrm>
            <a:off x="105594" y="56026"/>
            <a:ext cx="612000" cy="612000"/>
            <a:chOff x="596620" y="114605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F0C10F69-3278-3DC4-2A38-E23EF4F10DF4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Kształty podstawowe z wypełnieniem pełnym">
              <a:extLst>
                <a:ext uri="{FF2B5EF4-FFF2-40B4-BE49-F238E27FC236}">
                  <a16:creationId xmlns:a16="http://schemas.microsoft.com/office/drawing/2014/main" id="{E8CFCEC9-36D9-E0D6-FC66-5D965010A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2342" y="154091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F27F862D-561B-7B31-E6F7-4DDD25A6350B}"/>
              </a:ext>
            </a:extLst>
          </p:cNvPr>
          <p:cNvGrpSpPr/>
          <p:nvPr/>
        </p:nvGrpSpPr>
        <p:grpSpPr>
          <a:xfrm>
            <a:off x="112924" y="689893"/>
            <a:ext cx="612000" cy="612000"/>
            <a:chOff x="596620" y="964177"/>
            <a:chExt cx="612000" cy="612000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4F55AB3F-2548-3DC8-DD74-8901E8A824E8}"/>
                </a:ext>
              </a:extLst>
            </p:cNvPr>
            <p:cNvSpPr/>
            <p:nvPr/>
          </p:nvSpPr>
          <p:spPr>
            <a:xfrm>
              <a:off x="596620" y="96417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Wykres słupkowy z wypełnieniem pełnym">
              <a:extLst>
                <a:ext uri="{FF2B5EF4-FFF2-40B4-BE49-F238E27FC236}">
                  <a16:creationId xmlns:a16="http://schemas.microsoft.com/office/drawing/2014/main" id="{22B70C51-3FB9-24CA-2DE7-177A7529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805" y="1017402"/>
              <a:ext cx="540000" cy="540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64188109-E0B2-33CD-1B00-463C4F006E73}"/>
              </a:ext>
            </a:extLst>
          </p:cNvPr>
          <p:cNvGrpSpPr/>
          <p:nvPr/>
        </p:nvGrpSpPr>
        <p:grpSpPr>
          <a:xfrm>
            <a:off x="125109" y="1323760"/>
            <a:ext cx="612000" cy="612000"/>
            <a:chOff x="603921" y="1835521"/>
            <a:chExt cx="612000" cy="612000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C4A2A12-BD73-FA12-EDF9-1AE4EDF7172C}"/>
                </a:ext>
              </a:extLst>
            </p:cNvPr>
            <p:cNvSpPr/>
            <p:nvPr/>
          </p:nvSpPr>
          <p:spPr>
            <a:xfrm>
              <a:off x="603921" y="183552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trzałka ciągła: zawrócona w pionie z wypełnieniem pełnym">
              <a:extLst>
                <a:ext uri="{FF2B5EF4-FFF2-40B4-BE49-F238E27FC236}">
                  <a16:creationId xmlns:a16="http://schemas.microsoft.com/office/drawing/2014/main" id="{9BA0B371-5E57-815B-A0C3-6B73DFF12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9921" y="1872838"/>
              <a:ext cx="540000" cy="540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2BD12FDA-C863-E23E-B59B-C51F9438F923}"/>
              </a:ext>
            </a:extLst>
          </p:cNvPr>
          <p:cNvGrpSpPr/>
          <p:nvPr/>
        </p:nvGrpSpPr>
        <p:grpSpPr>
          <a:xfrm>
            <a:off x="112924" y="1957627"/>
            <a:ext cx="612000" cy="612000"/>
            <a:chOff x="603921" y="2695979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D19DE383-FE01-AFE4-2611-1BC00C834DD2}"/>
                </a:ext>
              </a:extLst>
            </p:cNvPr>
            <p:cNvSpPr/>
            <p:nvPr/>
          </p:nvSpPr>
          <p:spPr>
            <a:xfrm>
              <a:off x="603921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Odbicie z wypełnieniem pełnym">
              <a:extLst>
                <a:ext uri="{FF2B5EF4-FFF2-40B4-BE49-F238E27FC236}">
                  <a16:creationId xmlns:a16="http://schemas.microsoft.com/office/drawing/2014/main" id="{3BAF70D8-76F9-4B94-08C7-4820255D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342" y="2767857"/>
              <a:ext cx="540000" cy="540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9F51D958-13E6-ACA1-B886-B07164BCCAFA}"/>
              </a:ext>
            </a:extLst>
          </p:cNvPr>
          <p:cNvGrpSpPr/>
          <p:nvPr/>
        </p:nvGrpSpPr>
        <p:grpSpPr>
          <a:xfrm>
            <a:off x="112924" y="3859228"/>
            <a:ext cx="612000" cy="612000"/>
            <a:chOff x="624428" y="2695979"/>
            <a:chExt cx="612000" cy="612000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F2D6DDDE-F4BD-2F7A-2514-88533E42E61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Sieć z wypełnieniem pełnym">
              <a:extLst>
                <a:ext uri="{FF2B5EF4-FFF2-40B4-BE49-F238E27FC236}">
                  <a16:creationId xmlns:a16="http://schemas.microsoft.com/office/drawing/2014/main" id="{CBC895E5-D49A-8434-A182-8D7317264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DE32B306-EECA-5656-9A73-485684FC6683}"/>
              </a:ext>
            </a:extLst>
          </p:cNvPr>
          <p:cNvGrpSpPr/>
          <p:nvPr/>
        </p:nvGrpSpPr>
        <p:grpSpPr>
          <a:xfrm>
            <a:off x="73496" y="2591494"/>
            <a:ext cx="612000" cy="612000"/>
            <a:chOff x="2121218" y="1133219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7C79AF37-F215-688D-E322-F952759C6964}"/>
                </a:ext>
              </a:extLst>
            </p:cNvPr>
            <p:cNvSpPr/>
            <p:nvPr/>
          </p:nvSpPr>
          <p:spPr>
            <a:xfrm>
              <a:off x="2121218" y="113321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Boisko z wypełnieniem pełnym">
              <a:extLst>
                <a:ext uri="{FF2B5EF4-FFF2-40B4-BE49-F238E27FC236}">
                  <a16:creationId xmlns:a16="http://schemas.microsoft.com/office/drawing/2014/main" id="{CC85676D-7492-A1BE-9D91-C574CBEFA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57218" y="116921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6617</Words>
  <Application>Microsoft Macintosh PowerPoint</Application>
  <PresentationFormat>Pokaz na ekranie (16:9)</PresentationFormat>
  <Paragraphs>783</Paragraphs>
  <Slides>91</Slides>
  <Notes>61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91</vt:i4>
      </vt:variant>
    </vt:vector>
  </HeadingPairs>
  <TitlesOfParts>
    <vt:vector size="95" baseType="lpstr">
      <vt:lpstr>Aptos</vt:lpstr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3</cp:revision>
  <dcterms:created xsi:type="dcterms:W3CDTF">2013-01-27T09:14:16Z</dcterms:created>
  <dcterms:modified xsi:type="dcterms:W3CDTF">2025-12-18T05:32:14Z</dcterms:modified>
  <cp:category/>
</cp:coreProperties>
</file>